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handoutMasterIdLst>
    <p:handoutMasterId r:id="rId38"/>
  </p:handoutMasterIdLst>
  <p:sldIdLst>
    <p:sldId id="267" r:id="rId2"/>
    <p:sldId id="284" r:id="rId3"/>
    <p:sldId id="287" r:id="rId4"/>
    <p:sldId id="288" r:id="rId5"/>
    <p:sldId id="291" r:id="rId6"/>
    <p:sldId id="286" r:id="rId7"/>
    <p:sldId id="289" r:id="rId8"/>
    <p:sldId id="290" r:id="rId9"/>
    <p:sldId id="273" r:id="rId10"/>
    <p:sldId id="292" r:id="rId11"/>
    <p:sldId id="268" r:id="rId12"/>
    <p:sldId id="274" r:id="rId13"/>
    <p:sldId id="275" r:id="rId14"/>
    <p:sldId id="276" r:id="rId15"/>
    <p:sldId id="277" r:id="rId16"/>
    <p:sldId id="278" r:id="rId17"/>
    <p:sldId id="270" r:id="rId18"/>
    <p:sldId id="279" r:id="rId19"/>
    <p:sldId id="266" r:id="rId20"/>
    <p:sldId id="257" r:id="rId21"/>
    <p:sldId id="258" r:id="rId22"/>
    <p:sldId id="259" r:id="rId23"/>
    <p:sldId id="280" r:id="rId24"/>
    <p:sldId id="261" r:id="rId25"/>
    <p:sldId id="262" r:id="rId26"/>
    <p:sldId id="265" r:id="rId27"/>
    <p:sldId id="264" r:id="rId28"/>
    <p:sldId id="293" r:id="rId29"/>
    <p:sldId id="296" r:id="rId30"/>
    <p:sldId id="298" r:id="rId31"/>
    <p:sldId id="295" r:id="rId32"/>
    <p:sldId id="297" r:id="rId33"/>
    <p:sldId id="299" r:id="rId34"/>
    <p:sldId id="294" r:id="rId35"/>
    <p:sldId id="300" r:id="rId36"/>
    <p:sldId id="281" r:id="rId37"/>
  </p:sldIdLst>
  <p:sldSz cx="9144000" cy="6858000" type="screen4x3"/>
  <p:notesSz cx="701675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1" d="100"/>
          <a:sy n="61" d="100"/>
        </p:scale>
        <p:origin x="-1349"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48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0592" cy="465455"/>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4534" y="0"/>
            <a:ext cx="3040592" cy="465455"/>
          </a:xfrm>
          <a:prstGeom prst="rect">
            <a:avLst/>
          </a:prstGeom>
        </p:spPr>
        <p:txBody>
          <a:bodyPr vert="horz" lIns="93287" tIns="46644" rIns="93287" bIns="46644" rtlCol="0"/>
          <a:lstStyle>
            <a:lvl1pPr algn="r">
              <a:defRPr sz="1200"/>
            </a:lvl1pPr>
          </a:lstStyle>
          <a:p>
            <a:fld id="{74BC52AD-6212-49F2-9C91-AA8C84BF5BD8}" type="datetimeFigureOut">
              <a:rPr lang="en-US" smtClean="0"/>
              <a:pPr/>
              <a:t>1/21/2015</a:t>
            </a:fld>
            <a:endParaRPr lang="en-US"/>
          </a:p>
        </p:txBody>
      </p:sp>
      <p:sp>
        <p:nvSpPr>
          <p:cNvPr id="4" name="Footer Placeholder 3"/>
          <p:cNvSpPr>
            <a:spLocks noGrp="1"/>
          </p:cNvSpPr>
          <p:nvPr>
            <p:ph type="ftr" sz="quarter" idx="2"/>
          </p:nvPr>
        </p:nvSpPr>
        <p:spPr>
          <a:xfrm>
            <a:off x="0" y="8842029"/>
            <a:ext cx="3040592" cy="465455"/>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4534" y="8842029"/>
            <a:ext cx="3040592" cy="465455"/>
          </a:xfrm>
          <a:prstGeom prst="rect">
            <a:avLst/>
          </a:prstGeom>
        </p:spPr>
        <p:txBody>
          <a:bodyPr vert="horz" lIns="93287" tIns="46644" rIns="93287" bIns="46644" rtlCol="0" anchor="b"/>
          <a:lstStyle>
            <a:lvl1pPr algn="r">
              <a:defRPr sz="1200"/>
            </a:lvl1pPr>
          </a:lstStyle>
          <a:p>
            <a:fld id="{638DBAAB-F5DC-483E-B0BB-C92D5D119C4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505200"/>
            <a:ext cx="8686800" cy="1470025"/>
          </a:xfrm>
        </p:spPr>
        <p:txBody>
          <a:bodyPr>
            <a:normAutofit/>
          </a:bodyPr>
          <a:lstStyle/>
          <a:p>
            <a:r>
              <a:rPr lang="en-US" b="1" dirty="0" smtClean="0">
                <a:latin typeface="Arial Black" pitchFamily="34" charset="0"/>
              </a:rPr>
              <a:t>Water Management for                        Sustainable Development</a:t>
            </a:r>
            <a:endParaRPr lang="en-US" dirty="0">
              <a:latin typeface="Arial Black" pitchFamily="34" charset="0"/>
            </a:endParaRPr>
          </a:p>
        </p:txBody>
      </p:sp>
      <p:pic>
        <p:nvPicPr>
          <p:cNvPr id="10244" name="Picture 4" descr="iww1_2.JPG"/>
          <p:cNvPicPr>
            <a:picLocks noChangeAspect="1"/>
          </p:cNvPicPr>
          <p:nvPr/>
        </p:nvPicPr>
        <p:blipFill>
          <a:blip r:embed="rId2" cstate="print"/>
          <a:srcRect/>
          <a:stretch>
            <a:fillRect/>
          </a:stretch>
        </p:blipFill>
        <p:spPr bwMode="auto">
          <a:xfrm>
            <a:off x="457200" y="457200"/>
            <a:ext cx="1929797" cy="2590800"/>
          </a:xfrm>
          <a:prstGeom prst="rect">
            <a:avLst/>
          </a:prstGeom>
          <a:noFill/>
          <a:ln w="9525">
            <a:noFill/>
            <a:miter lim="800000"/>
            <a:headEnd/>
            <a:tailEnd/>
          </a:ln>
        </p:spPr>
      </p:pic>
      <p:sp>
        <p:nvSpPr>
          <p:cNvPr id="7" name="Subtitle 2"/>
          <p:cNvSpPr txBox="1">
            <a:spLocks/>
          </p:cNvSpPr>
          <p:nvPr/>
        </p:nvSpPr>
        <p:spPr>
          <a:xfrm>
            <a:off x="0" y="6248400"/>
            <a:ext cx="9144000" cy="609600"/>
          </a:xfrm>
          <a:prstGeom prst="rect">
            <a:avLst/>
          </a:prstGeom>
          <a:solidFill>
            <a:srgbClr val="00B0F0"/>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rgbClr val="0070C0"/>
                </a:solidFill>
                <a:effectLst/>
                <a:uLnTx/>
                <a:uFillTx/>
                <a:latin typeface="Arial Black" pitchFamily="34" charset="0"/>
                <a:ea typeface="+mn-ea"/>
                <a:cs typeface="+mn-cs"/>
              </a:rPr>
              <a:t>India Water Week-2015</a:t>
            </a:r>
            <a:endParaRPr kumimoji="0" lang="en-US" sz="1800" b="0" i="0" u="none" strike="noStrike" kern="1200" cap="none" spc="0" normalizeH="0" baseline="0" noProof="0" dirty="0" smtClean="0">
              <a:ln>
                <a:noFill/>
              </a:ln>
              <a:solidFill>
                <a:srgbClr val="0070C0"/>
              </a:solidFill>
              <a:effectLst/>
              <a:uLnTx/>
              <a:uFillTx/>
              <a:latin typeface="Arial Black" pitchFamily="34" charset="0"/>
              <a:ea typeface="+mn-ea"/>
              <a:cs typeface="+mn-cs"/>
            </a:endParaRPr>
          </a:p>
        </p:txBody>
      </p:sp>
      <p:pic>
        <p:nvPicPr>
          <p:cNvPr id="8" name="Picture 7" descr="iww.png"/>
          <p:cNvPicPr>
            <a:picLocks noChangeAspect="1"/>
          </p:cNvPicPr>
          <p:nvPr/>
        </p:nvPicPr>
        <p:blipFill>
          <a:blip r:embed="rId3" cstate="print"/>
          <a:stretch>
            <a:fillRect/>
          </a:stretch>
        </p:blipFill>
        <p:spPr>
          <a:xfrm>
            <a:off x="2590800" y="457200"/>
            <a:ext cx="6218624" cy="25908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endParaRPr lang="en-US" dirty="0"/>
          </a:p>
        </p:txBody>
      </p:sp>
      <p:pic>
        <p:nvPicPr>
          <p:cNvPr id="9" name="Picture 8" descr="IMG_20150113_105258.jpg"/>
          <p:cNvPicPr>
            <a:picLocks noChangeAspect="1"/>
          </p:cNvPicPr>
          <p:nvPr/>
        </p:nvPicPr>
        <p:blipFill>
          <a:blip r:embed="rId2" cstate="print"/>
          <a:stretch>
            <a:fillRect/>
          </a:stretch>
        </p:blipFill>
        <p:spPr>
          <a:xfrm>
            <a:off x="838200" y="990600"/>
            <a:ext cx="7772400" cy="5105400"/>
          </a:xfrm>
          <a:prstGeom prst="rect">
            <a:avLst/>
          </a:prstGeom>
        </p:spPr>
      </p:pic>
      <p:sp>
        <p:nvSpPr>
          <p:cNvPr id="11" name="TextBox 10"/>
          <p:cNvSpPr txBox="1"/>
          <p:nvPr/>
        </p:nvSpPr>
        <p:spPr>
          <a:xfrm>
            <a:off x="1066800" y="304800"/>
            <a:ext cx="7391400" cy="584775"/>
          </a:xfrm>
          <a:prstGeom prst="rect">
            <a:avLst/>
          </a:prstGeom>
          <a:noFill/>
        </p:spPr>
        <p:txBody>
          <a:bodyPr wrap="square" rtlCol="0">
            <a:spAutoFit/>
          </a:bodyPr>
          <a:lstStyle/>
          <a:p>
            <a:pPr algn="ctr"/>
            <a:r>
              <a:rPr lang="en-US" sz="3200" dirty="0" smtClean="0">
                <a:latin typeface="Arial Black" pitchFamily="34" charset="0"/>
              </a:rPr>
              <a:t>Inauguration at </a:t>
            </a:r>
            <a:r>
              <a:rPr lang="en-US" sz="3200" dirty="0" err="1" smtClean="0">
                <a:latin typeface="Arial Black" pitchFamily="34" charset="0"/>
              </a:rPr>
              <a:t>Vigyan</a:t>
            </a:r>
            <a:r>
              <a:rPr lang="en-US" sz="3200" dirty="0" smtClean="0">
                <a:latin typeface="Arial Black" pitchFamily="34" charset="0"/>
              </a:rPr>
              <a:t> </a:t>
            </a:r>
            <a:r>
              <a:rPr lang="en-US" sz="3200" dirty="0" err="1" smtClean="0">
                <a:latin typeface="Arial Black" pitchFamily="34" charset="0"/>
              </a:rPr>
              <a:t>Bhawan</a:t>
            </a:r>
            <a:r>
              <a:rPr lang="en-US" sz="3200" dirty="0" smtClean="0">
                <a:latin typeface="Arial Black" pitchFamily="34" charset="0"/>
              </a:rPr>
              <a:t> </a:t>
            </a:r>
            <a:endParaRPr lang="en-US" sz="3200" dirty="0">
              <a:latin typeface="Arial Black" pitchFamily="34" charset="0"/>
            </a:endParaRPr>
          </a:p>
        </p:txBody>
      </p:sp>
      <p:sp>
        <p:nvSpPr>
          <p:cNvPr id="13" name="Subtitle 2"/>
          <p:cNvSpPr txBox="1">
            <a:spLocks/>
          </p:cNvSpPr>
          <p:nvPr/>
        </p:nvSpPr>
        <p:spPr>
          <a:xfrm>
            <a:off x="0" y="6248400"/>
            <a:ext cx="9144000" cy="609600"/>
          </a:xfrm>
          <a:prstGeom prst="rect">
            <a:avLst/>
          </a:prstGeom>
          <a:solidFill>
            <a:srgbClr val="00B0F0"/>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rgbClr val="0070C0"/>
                </a:solidFill>
                <a:effectLst/>
                <a:uLnTx/>
                <a:uFillTx/>
                <a:latin typeface="Arial Black" pitchFamily="34" charset="0"/>
                <a:ea typeface="+mn-ea"/>
                <a:cs typeface="+mn-cs"/>
              </a:rPr>
              <a:t>India Water Week-2015</a:t>
            </a:r>
            <a:endParaRPr kumimoji="0" lang="en-US" sz="1800" b="0" i="0" u="none" strike="noStrike" kern="1200" cap="none" spc="0" normalizeH="0" baseline="0" noProof="0" dirty="0" smtClean="0">
              <a:ln>
                <a:noFill/>
              </a:ln>
              <a:solidFill>
                <a:srgbClr val="0070C0"/>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152400"/>
            <a:ext cx="7623175" cy="990600"/>
          </a:xfrm>
        </p:spPr>
        <p:txBody>
          <a:bodyPr>
            <a:normAutofit/>
          </a:bodyPr>
          <a:lstStyle/>
          <a:p>
            <a:pPr eaLnBrk="1" hangingPunct="1"/>
            <a:r>
              <a:rPr lang="en-US" sz="3200" dirty="0" smtClean="0">
                <a:latin typeface="Arial Black" pitchFamily="34" charset="0"/>
              </a:rPr>
              <a:t>The Events Organized </a:t>
            </a:r>
          </a:p>
        </p:txBody>
      </p:sp>
      <p:sp>
        <p:nvSpPr>
          <p:cNvPr id="12291" name="Content Placeholder 2"/>
          <p:cNvSpPr>
            <a:spLocks noGrp="1"/>
          </p:cNvSpPr>
          <p:nvPr>
            <p:ph sz="quarter" idx="1"/>
          </p:nvPr>
        </p:nvSpPr>
        <p:spPr>
          <a:xfrm>
            <a:off x="612775" y="1219200"/>
            <a:ext cx="8153400" cy="4648200"/>
          </a:xfrm>
        </p:spPr>
        <p:txBody>
          <a:bodyPr>
            <a:normAutofit/>
          </a:bodyPr>
          <a:lstStyle/>
          <a:p>
            <a:pPr eaLnBrk="1" hangingPunct="1">
              <a:spcBef>
                <a:spcPts val="0"/>
              </a:spcBef>
              <a:spcAft>
                <a:spcPts val="600"/>
              </a:spcAft>
            </a:pPr>
            <a:r>
              <a:rPr lang="en-US" sz="2400" dirty="0" smtClean="0">
                <a:latin typeface="Arial Black" pitchFamily="34" charset="0"/>
              </a:rPr>
              <a:t>Plenary Session</a:t>
            </a:r>
          </a:p>
          <a:p>
            <a:pPr eaLnBrk="1" hangingPunct="1">
              <a:spcBef>
                <a:spcPts val="0"/>
              </a:spcBef>
              <a:spcAft>
                <a:spcPts val="600"/>
              </a:spcAft>
            </a:pPr>
            <a:r>
              <a:rPr lang="en-US" sz="2400" dirty="0" smtClean="0">
                <a:latin typeface="Arial Black" pitchFamily="34" charset="0"/>
              </a:rPr>
              <a:t>15 Seminars</a:t>
            </a:r>
          </a:p>
          <a:p>
            <a:pPr eaLnBrk="1" hangingPunct="1">
              <a:spcBef>
                <a:spcPts val="0"/>
              </a:spcBef>
              <a:spcAft>
                <a:spcPts val="600"/>
              </a:spcAft>
            </a:pPr>
            <a:r>
              <a:rPr lang="en-US" sz="2400" dirty="0" smtClean="0">
                <a:latin typeface="Arial Black" pitchFamily="34" charset="0"/>
              </a:rPr>
              <a:t>13 Panel Discussions</a:t>
            </a:r>
          </a:p>
          <a:p>
            <a:pPr eaLnBrk="1" hangingPunct="1">
              <a:spcBef>
                <a:spcPts val="0"/>
              </a:spcBef>
              <a:spcAft>
                <a:spcPts val="600"/>
              </a:spcAft>
            </a:pPr>
            <a:r>
              <a:rPr lang="en-US" sz="2400" dirty="0">
                <a:latin typeface="Arial Black" pitchFamily="34" charset="0"/>
              </a:rPr>
              <a:t>9</a:t>
            </a:r>
            <a:r>
              <a:rPr lang="en-US" sz="2400" dirty="0" smtClean="0">
                <a:latin typeface="Arial Black" pitchFamily="34" charset="0"/>
              </a:rPr>
              <a:t> Brainstorming Sessions</a:t>
            </a:r>
          </a:p>
          <a:p>
            <a:pPr eaLnBrk="1" hangingPunct="1">
              <a:spcBef>
                <a:spcPts val="0"/>
              </a:spcBef>
              <a:spcAft>
                <a:spcPts val="600"/>
              </a:spcAft>
            </a:pPr>
            <a:r>
              <a:rPr lang="en-US" sz="2400" dirty="0" smtClean="0">
                <a:latin typeface="Arial Black" pitchFamily="34" charset="0"/>
              </a:rPr>
              <a:t>2 Training </a:t>
            </a:r>
            <a:r>
              <a:rPr lang="en-US" sz="2400" dirty="0" err="1" smtClean="0">
                <a:latin typeface="Arial Black" pitchFamily="34" charset="0"/>
              </a:rPr>
              <a:t>Programmes</a:t>
            </a:r>
            <a:r>
              <a:rPr lang="en-US" sz="2400" dirty="0" smtClean="0">
                <a:latin typeface="Arial Black" pitchFamily="34" charset="0"/>
              </a:rPr>
              <a:t> </a:t>
            </a:r>
          </a:p>
          <a:p>
            <a:pPr eaLnBrk="1" hangingPunct="1">
              <a:spcBef>
                <a:spcPts val="0"/>
              </a:spcBef>
              <a:spcAft>
                <a:spcPts val="600"/>
              </a:spcAft>
            </a:pPr>
            <a:r>
              <a:rPr lang="en-US" sz="2400" dirty="0" smtClean="0">
                <a:latin typeface="Arial Black" pitchFamily="34" charset="0"/>
              </a:rPr>
              <a:t>3 Case Studies</a:t>
            </a:r>
          </a:p>
          <a:p>
            <a:pPr eaLnBrk="1" hangingPunct="1">
              <a:spcBef>
                <a:spcPts val="0"/>
              </a:spcBef>
              <a:spcAft>
                <a:spcPts val="600"/>
              </a:spcAft>
            </a:pPr>
            <a:r>
              <a:rPr lang="en-US" sz="2400" dirty="0" smtClean="0">
                <a:latin typeface="Arial Black" pitchFamily="34" charset="0"/>
              </a:rPr>
              <a:t>Dedicated Special Events on “GWP South Asia and SAARC Regional Day from Risk to Resilience ” organized by the GWP</a:t>
            </a:r>
          </a:p>
        </p:txBody>
      </p:sp>
      <p:sp>
        <p:nvSpPr>
          <p:cNvPr id="5" name="Subtitle 2"/>
          <p:cNvSpPr txBox="1">
            <a:spLocks/>
          </p:cNvSpPr>
          <p:nvPr/>
        </p:nvSpPr>
        <p:spPr>
          <a:xfrm>
            <a:off x="0" y="6248400"/>
            <a:ext cx="9144000" cy="609600"/>
          </a:xfrm>
          <a:prstGeom prst="rect">
            <a:avLst/>
          </a:prstGeom>
          <a:solidFill>
            <a:srgbClr val="00B0F0"/>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rgbClr val="0070C0"/>
                </a:solidFill>
                <a:effectLst/>
                <a:uLnTx/>
                <a:uFillTx/>
                <a:latin typeface="Arial Black" pitchFamily="34" charset="0"/>
                <a:ea typeface="+mn-ea"/>
                <a:cs typeface="+mn-cs"/>
              </a:rPr>
              <a:t>India Water Week-2015</a:t>
            </a:r>
            <a:endParaRPr kumimoji="0" lang="en-US" sz="1800" b="0" i="0" u="none" strike="noStrike" kern="1200" cap="none" spc="0" normalizeH="0" baseline="0" noProof="0" dirty="0" smtClean="0">
              <a:ln>
                <a:noFill/>
              </a:ln>
              <a:solidFill>
                <a:srgbClr val="0070C0"/>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SC_3492.JPG"/>
          <p:cNvPicPr>
            <a:picLocks noChangeAspect="1"/>
          </p:cNvPicPr>
          <p:nvPr/>
        </p:nvPicPr>
        <p:blipFill>
          <a:blip r:embed="rId2" cstate="print"/>
          <a:stretch>
            <a:fillRect/>
          </a:stretch>
        </p:blipFill>
        <p:spPr>
          <a:xfrm>
            <a:off x="0" y="0"/>
            <a:ext cx="4572000" cy="3036625"/>
          </a:xfrm>
          <a:prstGeom prst="rect">
            <a:avLst/>
          </a:prstGeom>
        </p:spPr>
      </p:pic>
      <p:pic>
        <p:nvPicPr>
          <p:cNvPr id="8" name="Picture 7" descr="DSC_2017.JPG"/>
          <p:cNvPicPr>
            <a:picLocks noChangeAspect="1"/>
          </p:cNvPicPr>
          <p:nvPr/>
        </p:nvPicPr>
        <p:blipFill>
          <a:blip r:embed="rId3" cstate="print"/>
          <a:stretch>
            <a:fillRect/>
          </a:stretch>
        </p:blipFill>
        <p:spPr>
          <a:xfrm>
            <a:off x="4572000" y="3124200"/>
            <a:ext cx="4572000" cy="3048000"/>
          </a:xfrm>
          <a:prstGeom prst="rect">
            <a:avLst/>
          </a:prstGeom>
        </p:spPr>
      </p:pic>
      <p:sp>
        <p:nvSpPr>
          <p:cNvPr id="12" name="TextBox 11"/>
          <p:cNvSpPr txBox="1"/>
          <p:nvPr/>
        </p:nvSpPr>
        <p:spPr>
          <a:xfrm>
            <a:off x="228600" y="4267200"/>
            <a:ext cx="3886200" cy="461665"/>
          </a:xfrm>
          <a:prstGeom prst="rect">
            <a:avLst/>
          </a:prstGeom>
          <a:noFill/>
        </p:spPr>
        <p:txBody>
          <a:bodyPr wrap="square" rtlCol="0">
            <a:spAutoFit/>
          </a:bodyPr>
          <a:lstStyle/>
          <a:p>
            <a:r>
              <a:rPr lang="en-US" sz="2400" dirty="0" smtClean="0">
                <a:latin typeface="Arial Black" pitchFamily="34" charset="0"/>
              </a:rPr>
              <a:t>Widespread Gathering</a:t>
            </a:r>
            <a:endParaRPr lang="en-US" sz="2400" dirty="0">
              <a:latin typeface="Arial Black" pitchFamily="34" charset="0"/>
            </a:endParaRPr>
          </a:p>
        </p:txBody>
      </p:sp>
      <p:sp>
        <p:nvSpPr>
          <p:cNvPr id="14" name="Subtitle 2"/>
          <p:cNvSpPr txBox="1">
            <a:spLocks/>
          </p:cNvSpPr>
          <p:nvPr/>
        </p:nvSpPr>
        <p:spPr>
          <a:xfrm>
            <a:off x="0" y="6248400"/>
            <a:ext cx="9144000" cy="609600"/>
          </a:xfrm>
          <a:prstGeom prst="rect">
            <a:avLst/>
          </a:prstGeom>
          <a:solidFill>
            <a:srgbClr val="00B0F0"/>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rgbClr val="0070C0"/>
                </a:solidFill>
                <a:effectLst/>
                <a:uLnTx/>
                <a:uFillTx/>
                <a:latin typeface="Arial Black" pitchFamily="34" charset="0"/>
                <a:ea typeface="+mn-ea"/>
                <a:cs typeface="+mn-cs"/>
              </a:rPr>
              <a:t>India Water Week-2015</a:t>
            </a:r>
            <a:endParaRPr kumimoji="0" lang="en-US" sz="1800" b="0" i="0" u="none" strike="noStrike" kern="1200" cap="none" spc="0" normalizeH="0" baseline="0" noProof="0" dirty="0" smtClean="0">
              <a:ln>
                <a:noFill/>
              </a:ln>
              <a:solidFill>
                <a:srgbClr val="0070C0"/>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SC_2356.JPG"/>
          <p:cNvPicPr>
            <a:picLocks noChangeAspect="1"/>
          </p:cNvPicPr>
          <p:nvPr/>
        </p:nvPicPr>
        <p:blipFill>
          <a:blip r:embed="rId2" cstate="print"/>
          <a:stretch>
            <a:fillRect/>
          </a:stretch>
        </p:blipFill>
        <p:spPr>
          <a:xfrm>
            <a:off x="0" y="0"/>
            <a:ext cx="4572000" cy="3048000"/>
          </a:xfrm>
          <a:prstGeom prst="rect">
            <a:avLst/>
          </a:prstGeom>
        </p:spPr>
      </p:pic>
      <p:pic>
        <p:nvPicPr>
          <p:cNvPr id="9" name="Picture 8" descr="DSC_2392.JPG"/>
          <p:cNvPicPr>
            <a:picLocks noChangeAspect="1"/>
          </p:cNvPicPr>
          <p:nvPr/>
        </p:nvPicPr>
        <p:blipFill>
          <a:blip r:embed="rId3" cstate="print"/>
          <a:stretch>
            <a:fillRect/>
          </a:stretch>
        </p:blipFill>
        <p:spPr>
          <a:xfrm>
            <a:off x="4572000" y="3124200"/>
            <a:ext cx="4572000" cy="3048000"/>
          </a:xfrm>
          <a:prstGeom prst="rect">
            <a:avLst/>
          </a:prstGeom>
        </p:spPr>
      </p:pic>
      <p:sp>
        <p:nvSpPr>
          <p:cNvPr id="12" name="TextBox 11"/>
          <p:cNvSpPr txBox="1"/>
          <p:nvPr/>
        </p:nvSpPr>
        <p:spPr>
          <a:xfrm>
            <a:off x="228600" y="4267200"/>
            <a:ext cx="3886200" cy="830997"/>
          </a:xfrm>
          <a:prstGeom prst="rect">
            <a:avLst/>
          </a:prstGeom>
          <a:noFill/>
        </p:spPr>
        <p:txBody>
          <a:bodyPr wrap="square" rtlCol="0">
            <a:spAutoFit/>
          </a:bodyPr>
          <a:lstStyle/>
          <a:p>
            <a:pPr algn="ctr"/>
            <a:r>
              <a:rPr lang="en-US" sz="2400" dirty="0" smtClean="0">
                <a:latin typeface="Arial Black" pitchFamily="34" charset="0"/>
              </a:rPr>
              <a:t>Experience from across the world</a:t>
            </a:r>
            <a:endParaRPr lang="en-US" sz="2400" dirty="0">
              <a:latin typeface="Arial Black" pitchFamily="34" charset="0"/>
            </a:endParaRPr>
          </a:p>
        </p:txBody>
      </p:sp>
      <p:sp>
        <p:nvSpPr>
          <p:cNvPr id="14" name="Subtitle 2"/>
          <p:cNvSpPr txBox="1">
            <a:spLocks/>
          </p:cNvSpPr>
          <p:nvPr/>
        </p:nvSpPr>
        <p:spPr>
          <a:xfrm>
            <a:off x="0" y="6248400"/>
            <a:ext cx="9144000" cy="609600"/>
          </a:xfrm>
          <a:prstGeom prst="rect">
            <a:avLst/>
          </a:prstGeom>
          <a:solidFill>
            <a:srgbClr val="00B0F0"/>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rgbClr val="0070C0"/>
                </a:solidFill>
                <a:effectLst/>
                <a:uLnTx/>
                <a:uFillTx/>
                <a:latin typeface="Arial Black" pitchFamily="34" charset="0"/>
                <a:ea typeface="+mn-ea"/>
                <a:cs typeface="+mn-cs"/>
              </a:rPr>
              <a:t>India Water Week-2015</a:t>
            </a:r>
            <a:endParaRPr kumimoji="0" lang="en-US" sz="1800" b="0" i="0" u="none" strike="noStrike" kern="1200" cap="none" spc="0" normalizeH="0" baseline="0" noProof="0" dirty="0" smtClean="0">
              <a:ln>
                <a:noFill/>
              </a:ln>
              <a:solidFill>
                <a:srgbClr val="0070C0"/>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noGrp="1"/>
          </p:cNvSpPr>
          <p:nvPr>
            <p:ph type="subTitle" idx="1"/>
          </p:nvPr>
        </p:nvSpPr>
        <p:spPr>
          <a:xfrm>
            <a:off x="0" y="6248400"/>
            <a:ext cx="9144000" cy="609600"/>
          </a:xfrm>
          <a:prstGeom prst="rect">
            <a:avLst/>
          </a:prstGeom>
          <a:solidFill>
            <a:srgbClr val="00B0F0"/>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srgbClr val="0070C0"/>
                </a:solidFill>
                <a:effectLst/>
                <a:uLnTx/>
                <a:uFillTx/>
                <a:latin typeface="Arial Black" pitchFamily="34" charset="0"/>
              </a:rPr>
              <a:t>India Water Week-2015</a:t>
            </a:r>
          </a:p>
        </p:txBody>
      </p:sp>
      <p:pic>
        <p:nvPicPr>
          <p:cNvPr id="7" name="Picture 6" descr="DSC_3154.JPG"/>
          <p:cNvPicPr>
            <a:picLocks noChangeAspect="1"/>
          </p:cNvPicPr>
          <p:nvPr/>
        </p:nvPicPr>
        <p:blipFill>
          <a:blip r:embed="rId2" cstate="print"/>
          <a:stretch>
            <a:fillRect/>
          </a:stretch>
        </p:blipFill>
        <p:spPr>
          <a:xfrm>
            <a:off x="228600" y="0"/>
            <a:ext cx="4267887" cy="2834640"/>
          </a:xfrm>
          <a:prstGeom prst="rect">
            <a:avLst/>
          </a:prstGeom>
        </p:spPr>
      </p:pic>
      <p:pic>
        <p:nvPicPr>
          <p:cNvPr id="8" name="Picture 7" descr="DSC_4068.JPG"/>
          <p:cNvPicPr>
            <a:picLocks noChangeAspect="1"/>
          </p:cNvPicPr>
          <p:nvPr/>
        </p:nvPicPr>
        <p:blipFill>
          <a:blip r:embed="rId3" cstate="print"/>
          <a:stretch>
            <a:fillRect/>
          </a:stretch>
        </p:blipFill>
        <p:spPr>
          <a:xfrm>
            <a:off x="4572000" y="0"/>
            <a:ext cx="4267882" cy="2834640"/>
          </a:xfrm>
          <a:prstGeom prst="rect">
            <a:avLst/>
          </a:prstGeom>
        </p:spPr>
      </p:pic>
      <p:pic>
        <p:nvPicPr>
          <p:cNvPr id="11" name="Picture 10" descr="DSC_4080.JPG"/>
          <p:cNvPicPr>
            <a:picLocks noChangeAspect="1"/>
          </p:cNvPicPr>
          <p:nvPr/>
        </p:nvPicPr>
        <p:blipFill>
          <a:blip r:embed="rId4" cstate="print"/>
          <a:stretch>
            <a:fillRect/>
          </a:stretch>
        </p:blipFill>
        <p:spPr>
          <a:xfrm>
            <a:off x="227915" y="2895600"/>
            <a:ext cx="4267885" cy="2834640"/>
          </a:xfrm>
          <a:prstGeom prst="rect">
            <a:avLst/>
          </a:prstGeom>
        </p:spPr>
      </p:pic>
      <p:pic>
        <p:nvPicPr>
          <p:cNvPr id="12" name="Picture 11" descr="DSC_4094.JPG"/>
          <p:cNvPicPr>
            <a:picLocks noChangeAspect="1"/>
          </p:cNvPicPr>
          <p:nvPr/>
        </p:nvPicPr>
        <p:blipFill>
          <a:blip r:embed="rId5" cstate="print"/>
          <a:stretch>
            <a:fillRect/>
          </a:stretch>
        </p:blipFill>
        <p:spPr>
          <a:xfrm>
            <a:off x="4572000" y="2895600"/>
            <a:ext cx="4267882" cy="2834640"/>
          </a:xfrm>
          <a:prstGeom prst="rect">
            <a:avLst/>
          </a:prstGeom>
        </p:spPr>
      </p:pic>
      <p:sp>
        <p:nvSpPr>
          <p:cNvPr id="13" name="TextBox 12"/>
          <p:cNvSpPr txBox="1"/>
          <p:nvPr/>
        </p:nvSpPr>
        <p:spPr>
          <a:xfrm>
            <a:off x="381000" y="5715000"/>
            <a:ext cx="8534400" cy="461665"/>
          </a:xfrm>
          <a:prstGeom prst="rect">
            <a:avLst/>
          </a:prstGeom>
          <a:noFill/>
        </p:spPr>
        <p:txBody>
          <a:bodyPr wrap="square" rtlCol="0">
            <a:spAutoFit/>
          </a:bodyPr>
          <a:lstStyle/>
          <a:p>
            <a:pPr algn="ctr"/>
            <a:r>
              <a:rPr lang="en-US" sz="2400" dirty="0" smtClean="0">
                <a:latin typeface="Arial Black" pitchFamily="34" charset="0"/>
              </a:rPr>
              <a:t>Exhibitions from various stakeholders</a:t>
            </a:r>
            <a:endParaRPr lang="en-US" sz="2400" dirty="0">
              <a:latin typeface="Arial Black"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SC_1990.JPG"/>
          <p:cNvPicPr>
            <a:picLocks noChangeAspect="1"/>
          </p:cNvPicPr>
          <p:nvPr/>
        </p:nvPicPr>
        <p:blipFill>
          <a:blip r:embed="rId2" cstate="print"/>
          <a:stretch>
            <a:fillRect/>
          </a:stretch>
        </p:blipFill>
        <p:spPr>
          <a:xfrm>
            <a:off x="304800" y="0"/>
            <a:ext cx="4251960" cy="2834640"/>
          </a:xfrm>
          <a:prstGeom prst="rect">
            <a:avLst/>
          </a:prstGeom>
        </p:spPr>
      </p:pic>
      <p:pic>
        <p:nvPicPr>
          <p:cNvPr id="10" name="Picture 9" descr="DSC_2385.JPG"/>
          <p:cNvPicPr>
            <a:picLocks noChangeAspect="1"/>
          </p:cNvPicPr>
          <p:nvPr/>
        </p:nvPicPr>
        <p:blipFill>
          <a:blip r:embed="rId3" cstate="print"/>
          <a:stretch>
            <a:fillRect/>
          </a:stretch>
        </p:blipFill>
        <p:spPr>
          <a:xfrm>
            <a:off x="4572000" y="0"/>
            <a:ext cx="4251960" cy="2834640"/>
          </a:xfrm>
          <a:prstGeom prst="rect">
            <a:avLst/>
          </a:prstGeom>
        </p:spPr>
      </p:pic>
      <p:pic>
        <p:nvPicPr>
          <p:cNvPr id="13" name="Picture 12" descr="DSC_0453.JPG"/>
          <p:cNvPicPr>
            <a:picLocks noChangeAspect="1"/>
          </p:cNvPicPr>
          <p:nvPr/>
        </p:nvPicPr>
        <p:blipFill>
          <a:blip r:embed="rId4" cstate="print"/>
          <a:stretch>
            <a:fillRect/>
          </a:stretch>
        </p:blipFill>
        <p:spPr>
          <a:xfrm>
            <a:off x="294988" y="2895600"/>
            <a:ext cx="4251960" cy="2834640"/>
          </a:xfrm>
          <a:prstGeom prst="rect">
            <a:avLst/>
          </a:prstGeom>
        </p:spPr>
      </p:pic>
      <p:pic>
        <p:nvPicPr>
          <p:cNvPr id="14" name="Picture 13" descr="DSC_2042.JPG"/>
          <p:cNvPicPr>
            <a:picLocks noChangeAspect="1"/>
          </p:cNvPicPr>
          <p:nvPr/>
        </p:nvPicPr>
        <p:blipFill>
          <a:blip r:embed="rId5" cstate="print"/>
          <a:stretch>
            <a:fillRect/>
          </a:stretch>
        </p:blipFill>
        <p:spPr>
          <a:xfrm>
            <a:off x="4594167" y="2888673"/>
            <a:ext cx="4251960" cy="2834640"/>
          </a:xfrm>
          <a:prstGeom prst="rect">
            <a:avLst/>
          </a:prstGeom>
        </p:spPr>
      </p:pic>
      <p:sp>
        <p:nvSpPr>
          <p:cNvPr id="15" name="TextBox 14"/>
          <p:cNvSpPr txBox="1"/>
          <p:nvPr/>
        </p:nvSpPr>
        <p:spPr>
          <a:xfrm>
            <a:off x="381000" y="5638800"/>
            <a:ext cx="8534400" cy="461665"/>
          </a:xfrm>
          <a:prstGeom prst="rect">
            <a:avLst/>
          </a:prstGeom>
          <a:noFill/>
        </p:spPr>
        <p:txBody>
          <a:bodyPr wrap="square" rtlCol="0">
            <a:spAutoFit/>
          </a:bodyPr>
          <a:lstStyle/>
          <a:p>
            <a:pPr algn="ctr"/>
            <a:r>
              <a:rPr lang="en-US" sz="2400" dirty="0" smtClean="0">
                <a:latin typeface="Arial Black" pitchFamily="34" charset="0"/>
              </a:rPr>
              <a:t>Intensive discussions</a:t>
            </a:r>
            <a:endParaRPr lang="en-US" sz="2400" dirty="0">
              <a:latin typeface="Arial Black" pitchFamily="34" charset="0"/>
            </a:endParaRPr>
          </a:p>
        </p:txBody>
      </p:sp>
      <p:sp>
        <p:nvSpPr>
          <p:cNvPr id="17" name="Subtitle 2"/>
          <p:cNvSpPr txBox="1">
            <a:spLocks/>
          </p:cNvSpPr>
          <p:nvPr/>
        </p:nvSpPr>
        <p:spPr>
          <a:xfrm>
            <a:off x="0" y="6248400"/>
            <a:ext cx="9144000" cy="609600"/>
          </a:xfrm>
          <a:prstGeom prst="rect">
            <a:avLst/>
          </a:prstGeom>
          <a:solidFill>
            <a:srgbClr val="00B0F0"/>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rgbClr val="0070C0"/>
                </a:solidFill>
                <a:effectLst/>
                <a:uLnTx/>
                <a:uFillTx/>
                <a:latin typeface="Arial Black" pitchFamily="34" charset="0"/>
                <a:ea typeface="+mn-ea"/>
                <a:cs typeface="+mn-cs"/>
              </a:rPr>
              <a:t>India Water Week-2015</a:t>
            </a:r>
            <a:endParaRPr kumimoji="0" lang="en-US" sz="1800" b="0" i="0" u="none" strike="noStrike" kern="1200" cap="none" spc="0" normalizeH="0" baseline="0" noProof="0" dirty="0" smtClean="0">
              <a:ln>
                <a:noFill/>
              </a:ln>
              <a:solidFill>
                <a:srgbClr val="0070C0"/>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20150114_123052.jpg"/>
          <p:cNvPicPr>
            <a:picLocks noChangeAspect="1"/>
          </p:cNvPicPr>
          <p:nvPr/>
        </p:nvPicPr>
        <p:blipFill>
          <a:blip r:embed="rId2" cstate="print"/>
          <a:stretch>
            <a:fillRect/>
          </a:stretch>
        </p:blipFill>
        <p:spPr>
          <a:xfrm>
            <a:off x="5257800" y="685800"/>
            <a:ext cx="3486150" cy="4648200"/>
          </a:xfrm>
          <a:prstGeom prst="rect">
            <a:avLst/>
          </a:prstGeom>
        </p:spPr>
      </p:pic>
      <p:sp>
        <p:nvSpPr>
          <p:cNvPr id="11" name="TextBox 10"/>
          <p:cNvSpPr txBox="1"/>
          <p:nvPr/>
        </p:nvSpPr>
        <p:spPr>
          <a:xfrm>
            <a:off x="0" y="1828800"/>
            <a:ext cx="4876800" cy="1938992"/>
          </a:xfrm>
          <a:prstGeom prst="rect">
            <a:avLst/>
          </a:prstGeom>
          <a:noFill/>
        </p:spPr>
        <p:txBody>
          <a:bodyPr wrap="square" rtlCol="0">
            <a:spAutoFit/>
          </a:bodyPr>
          <a:lstStyle/>
          <a:p>
            <a:pPr algn="ctr"/>
            <a:r>
              <a:rPr lang="en-US" sz="2400" dirty="0" smtClean="0">
                <a:latin typeface="Arial Black" pitchFamily="34" charset="0"/>
              </a:rPr>
              <a:t>Enthusiastic </a:t>
            </a:r>
          </a:p>
          <a:p>
            <a:pPr algn="ctr"/>
            <a:r>
              <a:rPr lang="en-US" sz="2400" dirty="0" smtClean="0">
                <a:latin typeface="Arial Black" pitchFamily="34" charset="0"/>
              </a:rPr>
              <a:t>participation</a:t>
            </a:r>
          </a:p>
          <a:p>
            <a:pPr algn="ctr"/>
            <a:r>
              <a:rPr lang="en-US" sz="2400" dirty="0" smtClean="0">
                <a:latin typeface="Arial Black" pitchFamily="34" charset="0"/>
              </a:rPr>
              <a:t> from</a:t>
            </a:r>
          </a:p>
          <a:p>
            <a:pPr algn="ctr"/>
            <a:r>
              <a:rPr lang="en-US" sz="2400" dirty="0" smtClean="0">
                <a:latin typeface="Arial Black" pitchFamily="34" charset="0"/>
              </a:rPr>
              <a:t> younger</a:t>
            </a:r>
          </a:p>
          <a:p>
            <a:pPr algn="ctr"/>
            <a:r>
              <a:rPr lang="en-US" sz="2400" dirty="0" smtClean="0">
                <a:latin typeface="Arial Black" pitchFamily="34" charset="0"/>
              </a:rPr>
              <a:t> generation</a:t>
            </a:r>
            <a:endParaRPr lang="en-US" sz="2400" dirty="0">
              <a:latin typeface="Arial Black" pitchFamily="34" charset="0"/>
            </a:endParaRPr>
          </a:p>
        </p:txBody>
      </p:sp>
      <p:sp>
        <p:nvSpPr>
          <p:cNvPr id="15" name="Subtitle 2"/>
          <p:cNvSpPr txBox="1">
            <a:spLocks/>
          </p:cNvSpPr>
          <p:nvPr/>
        </p:nvSpPr>
        <p:spPr>
          <a:xfrm>
            <a:off x="0" y="6248400"/>
            <a:ext cx="9144000" cy="609600"/>
          </a:xfrm>
          <a:prstGeom prst="rect">
            <a:avLst/>
          </a:prstGeom>
          <a:solidFill>
            <a:srgbClr val="00B0F0"/>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rgbClr val="0070C0"/>
                </a:solidFill>
                <a:effectLst/>
                <a:uLnTx/>
                <a:uFillTx/>
                <a:latin typeface="Arial Black" pitchFamily="34" charset="0"/>
                <a:ea typeface="+mn-ea"/>
                <a:cs typeface="+mn-cs"/>
              </a:rPr>
              <a:t>India Water Week-2015</a:t>
            </a:r>
            <a:endParaRPr kumimoji="0" lang="en-US" sz="1800" b="0" i="0" u="none" strike="noStrike" kern="1200" cap="none" spc="0" normalizeH="0" baseline="0" noProof="0" dirty="0" smtClean="0">
              <a:ln>
                <a:noFill/>
              </a:ln>
              <a:solidFill>
                <a:srgbClr val="0070C0"/>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62200" y="5867400"/>
            <a:ext cx="6705600" cy="990599"/>
          </a:xfrm>
        </p:spPr>
        <p:txBody>
          <a:bodyPr>
            <a:normAutofit/>
          </a:bodyPr>
          <a:lstStyle/>
          <a:p>
            <a:endParaRPr lang="en-US" sz="4000" dirty="0" smtClean="0"/>
          </a:p>
          <a:p>
            <a:endParaRPr lang="en-US" dirty="0"/>
          </a:p>
        </p:txBody>
      </p:sp>
      <p:sp>
        <p:nvSpPr>
          <p:cNvPr id="7" name="TextBox 6"/>
          <p:cNvSpPr txBox="1"/>
          <p:nvPr/>
        </p:nvSpPr>
        <p:spPr>
          <a:xfrm>
            <a:off x="0" y="1"/>
            <a:ext cx="9144000" cy="1231106"/>
          </a:xfrm>
          <a:prstGeom prst="rect">
            <a:avLst/>
          </a:prstGeom>
          <a:noFill/>
        </p:spPr>
        <p:txBody>
          <a:bodyPr wrap="square" rtlCol="0">
            <a:spAutoFit/>
          </a:bodyPr>
          <a:lstStyle/>
          <a:p>
            <a:pPr algn="ctr"/>
            <a:endParaRPr lang="en-US" sz="2400" b="1" dirty="0" smtClean="0">
              <a:latin typeface="Arial Black" pitchFamily="34" charset="0"/>
            </a:endParaRPr>
          </a:p>
          <a:p>
            <a:pPr algn="ctr"/>
            <a:r>
              <a:rPr lang="en-US" sz="3200" b="1" dirty="0" smtClean="0">
                <a:latin typeface="Arial Black" pitchFamily="34" charset="0"/>
              </a:rPr>
              <a:t>Highlights</a:t>
            </a:r>
          </a:p>
          <a:p>
            <a:pPr>
              <a:buFont typeface="Wingdings" pitchFamily="2" charset="2"/>
              <a:buChar char="§"/>
            </a:pPr>
            <a:endParaRPr lang="en-US" dirty="0"/>
          </a:p>
        </p:txBody>
      </p:sp>
      <p:sp>
        <p:nvSpPr>
          <p:cNvPr id="5" name="TextBox 4"/>
          <p:cNvSpPr txBox="1"/>
          <p:nvPr/>
        </p:nvSpPr>
        <p:spPr>
          <a:xfrm>
            <a:off x="381000" y="1295400"/>
            <a:ext cx="8534400" cy="3262432"/>
          </a:xfrm>
          <a:prstGeom prst="rect">
            <a:avLst/>
          </a:prstGeom>
          <a:noFill/>
        </p:spPr>
        <p:txBody>
          <a:bodyPr wrap="square" rtlCol="0">
            <a:spAutoFit/>
          </a:bodyPr>
          <a:lstStyle/>
          <a:p>
            <a:pPr marL="346075" indent="-346075" algn="just">
              <a:spcBef>
                <a:spcPts val="600"/>
              </a:spcBef>
              <a:buFont typeface="Courier New" pitchFamily="49" charset="0"/>
              <a:buChar char="o"/>
            </a:pPr>
            <a:r>
              <a:rPr lang="en-US" sz="2400" b="1" dirty="0" smtClean="0">
                <a:latin typeface="Arial Black" pitchFamily="34" charset="0"/>
              </a:rPr>
              <a:t>Total of 1450 delegates </a:t>
            </a:r>
            <a:r>
              <a:rPr lang="en-US" sz="2400" b="1" dirty="0" err="1" smtClean="0">
                <a:latin typeface="Arial Black" pitchFamily="34" charset="0"/>
              </a:rPr>
              <a:t>ncluding</a:t>
            </a:r>
            <a:r>
              <a:rPr lang="en-US" sz="2400" b="1" dirty="0" smtClean="0">
                <a:latin typeface="Arial Black" pitchFamily="34" charset="0"/>
              </a:rPr>
              <a:t> 110 delegates from foreign countries.</a:t>
            </a:r>
          </a:p>
          <a:p>
            <a:pPr marL="346075" indent="-346075" algn="just">
              <a:spcBef>
                <a:spcPts val="600"/>
              </a:spcBef>
              <a:buFont typeface="Courier New" pitchFamily="49" charset="0"/>
              <a:buChar char="o"/>
            </a:pPr>
            <a:r>
              <a:rPr lang="en-US" sz="2400" b="1" dirty="0" smtClean="0">
                <a:latin typeface="Arial Black" pitchFamily="34" charset="0"/>
              </a:rPr>
              <a:t>Products and services were displayed by 82 companies and agencies </a:t>
            </a:r>
          </a:p>
          <a:p>
            <a:pPr marL="346075" indent="-346075" algn="just">
              <a:spcBef>
                <a:spcPts val="600"/>
              </a:spcBef>
              <a:buFont typeface="Courier New" pitchFamily="49" charset="0"/>
              <a:buChar char="o"/>
            </a:pPr>
            <a:r>
              <a:rPr lang="en-US" sz="2400" b="1" dirty="0" smtClean="0">
                <a:latin typeface="Arial Black" pitchFamily="34" charset="0"/>
              </a:rPr>
              <a:t>School children and academicians also joined exhibition showcasing their original efforts </a:t>
            </a:r>
          </a:p>
          <a:p>
            <a:pPr marL="234950" indent="-234950" algn="just">
              <a:buFont typeface="Courier New" pitchFamily="49" charset="0"/>
              <a:buChar char="o"/>
            </a:pPr>
            <a:endParaRPr lang="en-US" sz="2800" b="1" dirty="0" smtClean="0">
              <a:latin typeface="Arial Black" pitchFamily="34" charset="0"/>
            </a:endParaRPr>
          </a:p>
          <a:p>
            <a:pPr marL="457200" indent="-457200">
              <a:buFont typeface="Arial" pitchFamily="34" charset="0"/>
              <a:buChar char="•"/>
            </a:pPr>
            <a:endParaRPr lang="en-US" sz="2400" dirty="0"/>
          </a:p>
        </p:txBody>
      </p:sp>
      <p:sp>
        <p:nvSpPr>
          <p:cNvPr id="6" name="Subtitle 2"/>
          <p:cNvSpPr txBox="1">
            <a:spLocks/>
          </p:cNvSpPr>
          <p:nvPr/>
        </p:nvSpPr>
        <p:spPr>
          <a:xfrm>
            <a:off x="0" y="6248400"/>
            <a:ext cx="9144000" cy="609600"/>
          </a:xfrm>
          <a:prstGeom prst="rect">
            <a:avLst/>
          </a:prstGeom>
          <a:solidFill>
            <a:srgbClr val="00B0F0"/>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rgbClr val="0070C0"/>
                </a:solidFill>
                <a:effectLst/>
                <a:uLnTx/>
                <a:uFillTx/>
                <a:latin typeface="Arial Black" pitchFamily="34" charset="0"/>
                <a:ea typeface="+mn-ea"/>
                <a:cs typeface="+mn-cs"/>
              </a:rPr>
              <a:t>India Water Week-2015</a:t>
            </a:r>
            <a:endParaRPr kumimoji="0" lang="en-US" sz="1800" b="0" i="0" u="none" strike="noStrike" kern="1200" cap="none" spc="0" normalizeH="0" baseline="0" noProof="0" dirty="0" smtClean="0">
              <a:ln>
                <a:noFill/>
              </a:ln>
              <a:solidFill>
                <a:srgbClr val="0070C0"/>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62200" y="5867400"/>
            <a:ext cx="6705600" cy="990599"/>
          </a:xfrm>
        </p:spPr>
        <p:txBody>
          <a:bodyPr>
            <a:normAutofit/>
          </a:bodyPr>
          <a:lstStyle/>
          <a:p>
            <a:endParaRPr lang="en-US" sz="4000" dirty="0" smtClean="0"/>
          </a:p>
          <a:p>
            <a:endParaRPr lang="en-US" dirty="0"/>
          </a:p>
        </p:txBody>
      </p:sp>
      <p:sp>
        <p:nvSpPr>
          <p:cNvPr id="7" name="TextBox 6"/>
          <p:cNvSpPr txBox="1"/>
          <p:nvPr/>
        </p:nvSpPr>
        <p:spPr>
          <a:xfrm>
            <a:off x="0" y="2286000"/>
            <a:ext cx="9144000" cy="1692771"/>
          </a:xfrm>
          <a:prstGeom prst="rect">
            <a:avLst/>
          </a:prstGeom>
          <a:noFill/>
        </p:spPr>
        <p:txBody>
          <a:bodyPr wrap="square" rtlCol="0">
            <a:spAutoFit/>
          </a:bodyPr>
          <a:lstStyle/>
          <a:p>
            <a:pPr algn="ctr"/>
            <a:endParaRPr lang="en-US" sz="3200" b="1" dirty="0" smtClean="0">
              <a:latin typeface="Arial Black" pitchFamily="34" charset="0"/>
            </a:endParaRPr>
          </a:p>
          <a:p>
            <a:pPr algn="ctr"/>
            <a:r>
              <a:rPr lang="en-US" sz="4000" b="1" dirty="0" smtClean="0">
                <a:latin typeface="Arial Black" pitchFamily="34" charset="0"/>
              </a:rPr>
              <a:t>Important Recommendations</a:t>
            </a:r>
          </a:p>
          <a:p>
            <a:pPr>
              <a:buFont typeface="Wingdings" pitchFamily="2" charset="2"/>
              <a:buChar char="§"/>
            </a:pPr>
            <a:endParaRPr lang="en-US" sz="3200" dirty="0"/>
          </a:p>
        </p:txBody>
      </p:sp>
      <p:sp>
        <p:nvSpPr>
          <p:cNvPr id="6" name="Subtitle 2"/>
          <p:cNvSpPr txBox="1">
            <a:spLocks/>
          </p:cNvSpPr>
          <p:nvPr/>
        </p:nvSpPr>
        <p:spPr>
          <a:xfrm>
            <a:off x="0" y="6248400"/>
            <a:ext cx="9144000" cy="609600"/>
          </a:xfrm>
          <a:prstGeom prst="rect">
            <a:avLst/>
          </a:prstGeom>
          <a:solidFill>
            <a:srgbClr val="00B0F0"/>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rgbClr val="0070C0"/>
                </a:solidFill>
                <a:effectLst/>
                <a:uLnTx/>
                <a:uFillTx/>
                <a:latin typeface="Arial Black" pitchFamily="34" charset="0"/>
                <a:ea typeface="+mn-ea"/>
                <a:cs typeface="+mn-cs"/>
              </a:rPr>
              <a:t>India Water Week-2015</a:t>
            </a:r>
            <a:endParaRPr kumimoji="0" lang="en-US" sz="1800" b="0" i="0" u="none" strike="noStrike" kern="1200" cap="none" spc="0" normalizeH="0" baseline="0" noProof="0" dirty="0" smtClean="0">
              <a:ln>
                <a:noFill/>
              </a:ln>
              <a:solidFill>
                <a:srgbClr val="0070C0"/>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867400"/>
            <a:ext cx="9067800" cy="990599"/>
          </a:xfrm>
        </p:spPr>
        <p:txBody>
          <a:bodyPr>
            <a:normAutofit/>
          </a:bodyPr>
          <a:lstStyle/>
          <a:p>
            <a:endParaRPr lang="en-US" sz="4000" dirty="0" smtClean="0"/>
          </a:p>
          <a:p>
            <a:endParaRPr lang="en-US" dirty="0"/>
          </a:p>
        </p:txBody>
      </p:sp>
      <p:sp>
        <p:nvSpPr>
          <p:cNvPr id="7" name="TextBox 6"/>
          <p:cNvSpPr txBox="1"/>
          <p:nvPr/>
        </p:nvSpPr>
        <p:spPr>
          <a:xfrm>
            <a:off x="0" y="0"/>
            <a:ext cx="9144000" cy="1231106"/>
          </a:xfrm>
          <a:prstGeom prst="rect">
            <a:avLst/>
          </a:prstGeom>
          <a:noFill/>
        </p:spPr>
        <p:txBody>
          <a:bodyPr wrap="square" rtlCol="0">
            <a:spAutoFit/>
          </a:bodyPr>
          <a:lstStyle/>
          <a:p>
            <a:pPr algn="ctr"/>
            <a:r>
              <a:rPr lang="en-US" sz="2400" b="1" dirty="0" smtClean="0">
                <a:solidFill>
                  <a:schemeClr val="tx2">
                    <a:lumMod val="60000"/>
                    <a:lumOff val="40000"/>
                  </a:schemeClr>
                </a:solidFill>
                <a:latin typeface="Arial Black" pitchFamily="34" charset="0"/>
              </a:rPr>
              <a:t>Sub-Theme : 1</a:t>
            </a:r>
          </a:p>
          <a:p>
            <a:pPr algn="ctr"/>
            <a:r>
              <a:rPr lang="en-US" sz="3200" b="1" dirty="0" smtClean="0">
                <a:solidFill>
                  <a:schemeClr val="tx2">
                    <a:lumMod val="60000"/>
                    <a:lumOff val="40000"/>
                  </a:schemeClr>
                </a:solidFill>
                <a:latin typeface="Arial Black" pitchFamily="34" charset="0"/>
              </a:rPr>
              <a:t>Water for Sustaining Life</a:t>
            </a:r>
            <a:br>
              <a:rPr lang="en-US" sz="3200" b="1" dirty="0" smtClean="0">
                <a:solidFill>
                  <a:schemeClr val="tx2">
                    <a:lumMod val="60000"/>
                    <a:lumOff val="40000"/>
                  </a:schemeClr>
                </a:solidFill>
                <a:latin typeface="Arial Black" pitchFamily="34" charset="0"/>
              </a:rPr>
            </a:br>
            <a:endParaRPr lang="en-US" dirty="0">
              <a:solidFill>
                <a:schemeClr val="tx2">
                  <a:lumMod val="60000"/>
                  <a:lumOff val="40000"/>
                </a:schemeClr>
              </a:solidFill>
            </a:endParaRPr>
          </a:p>
        </p:txBody>
      </p:sp>
      <p:sp>
        <p:nvSpPr>
          <p:cNvPr id="5" name="TextBox 4"/>
          <p:cNvSpPr txBox="1"/>
          <p:nvPr/>
        </p:nvSpPr>
        <p:spPr>
          <a:xfrm>
            <a:off x="228600" y="990600"/>
            <a:ext cx="8686800" cy="4755148"/>
          </a:xfrm>
          <a:prstGeom prst="rect">
            <a:avLst/>
          </a:prstGeom>
          <a:noFill/>
        </p:spPr>
        <p:txBody>
          <a:bodyPr wrap="square" rtlCol="0">
            <a:spAutoFit/>
          </a:bodyPr>
          <a:lstStyle/>
          <a:p>
            <a:pPr marL="457200" indent="-457200" algn="just">
              <a:spcAft>
                <a:spcPts val="600"/>
              </a:spcAft>
            </a:pPr>
            <a:endParaRPr lang="en-US" sz="2400" b="1" dirty="0" smtClean="0">
              <a:latin typeface="Arial Black" pitchFamily="34" charset="0"/>
            </a:endParaRPr>
          </a:p>
          <a:p>
            <a:pPr marL="457200" indent="-457200" algn="just">
              <a:spcAft>
                <a:spcPts val="600"/>
              </a:spcAft>
              <a:buFont typeface="Courier New" pitchFamily="49" charset="0"/>
              <a:buChar char="o"/>
            </a:pPr>
            <a:r>
              <a:rPr lang="en-US" sz="2400" b="1" dirty="0" smtClean="0">
                <a:latin typeface="Arial Black" pitchFamily="34" charset="0"/>
              </a:rPr>
              <a:t>Adoption of water ethics in policies and practices regarding planning and management of water resources including mitigation of drought is the need of the hour.</a:t>
            </a:r>
          </a:p>
          <a:p>
            <a:pPr marL="457200" indent="-457200" algn="just">
              <a:spcAft>
                <a:spcPts val="600"/>
              </a:spcAft>
              <a:buFont typeface="Courier New" pitchFamily="49" charset="0"/>
              <a:buChar char="o"/>
            </a:pPr>
            <a:r>
              <a:rPr lang="en-US" sz="2400" b="1" dirty="0" smtClean="0">
                <a:latin typeface="Arial Black" pitchFamily="34" charset="0"/>
              </a:rPr>
              <a:t>Environmental and ecological needs of the river should be assessed on scientific basis to make adequate provisions for the environmental sustainability of the river and adequate storage needs to be created to augment the flows during lean season to meet these requirements.</a:t>
            </a:r>
          </a:p>
          <a:p>
            <a:pPr marL="457200" indent="-457200">
              <a:spcAft>
                <a:spcPts val="600"/>
              </a:spcAft>
              <a:buFont typeface="Arial" pitchFamily="34" charset="0"/>
              <a:buChar char="•"/>
            </a:pPr>
            <a:endParaRPr lang="en-US" sz="2400" dirty="0"/>
          </a:p>
        </p:txBody>
      </p:sp>
      <p:sp>
        <p:nvSpPr>
          <p:cNvPr id="6" name="Subtitle 2"/>
          <p:cNvSpPr txBox="1">
            <a:spLocks/>
          </p:cNvSpPr>
          <p:nvPr/>
        </p:nvSpPr>
        <p:spPr>
          <a:xfrm>
            <a:off x="0" y="6248400"/>
            <a:ext cx="9144000" cy="609600"/>
          </a:xfrm>
          <a:prstGeom prst="rect">
            <a:avLst/>
          </a:prstGeom>
          <a:solidFill>
            <a:srgbClr val="00B0F0"/>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rgbClr val="0070C0"/>
                </a:solidFill>
                <a:effectLst/>
                <a:uLnTx/>
                <a:uFillTx/>
                <a:latin typeface="Arial Black" pitchFamily="34" charset="0"/>
                <a:ea typeface="+mn-ea"/>
                <a:cs typeface="+mn-cs"/>
              </a:rPr>
              <a:t>India Water Week-2015</a:t>
            </a:r>
            <a:endParaRPr kumimoji="0" lang="en-US" sz="1800" b="0" i="0" u="none" strike="noStrike" kern="1200" cap="none" spc="0" normalizeH="0" baseline="0" noProof="0" dirty="0" smtClean="0">
              <a:ln>
                <a:noFill/>
              </a:ln>
              <a:solidFill>
                <a:srgbClr val="0070C0"/>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2050" name="Picture 2" descr="F:\data\Backuup Rao sir 20.05.2013\D drive\TECHNICAL WORKS\INDIA WATER WEEK 2015\IWW 2015 EVENT PHOTOS,VIDEOS\IWW 2015 PIB - INAUGURAL CEREMONY PHOTOS\PHOTO 7.jpg"/>
          <p:cNvPicPr>
            <a:picLocks noChangeAspect="1" noChangeArrowheads="1"/>
          </p:cNvPicPr>
          <p:nvPr/>
        </p:nvPicPr>
        <p:blipFill>
          <a:blip r:embed="rId2" cstate="print"/>
          <a:srcRect/>
          <a:stretch>
            <a:fillRect/>
          </a:stretch>
        </p:blipFill>
        <p:spPr bwMode="auto">
          <a:xfrm>
            <a:off x="228600" y="457200"/>
            <a:ext cx="8610600" cy="51816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62200" y="5867400"/>
            <a:ext cx="6705600" cy="990599"/>
          </a:xfrm>
        </p:spPr>
        <p:txBody>
          <a:bodyPr>
            <a:normAutofit/>
          </a:bodyPr>
          <a:lstStyle/>
          <a:p>
            <a:endParaRPr lang="en-US" sz="4000" dirty="0" smtClean="0"/>
          </a:p>
          <a:p>
            <a:endParaRPr lang="en-US" dirty="0"/>
          </a:p>
        </p:txBody>
      </p:sp>
      <p:sp>
        <p:nvSpPr>
          <p:cNvPr id="7" name="TextBox 6"/>
          <p:cNvSpPr txBox="1"/>
          <p:nvPr/>
        </p:nvSpPr>
        <p:spPr>
          <a:xfrm>
            <a:off x="0" y="0"/>
            <a:ext cx="9144000" cy="1446550"/>
          </a:xfrm>
          <a:prstGeom prst="rect">
            <a:avLst/>
          </a:prstGeom>
          <a:noFill/>
        </p:spPr>
        <p:txBody>
          <a:bodyPr wrap="square" rtlCol="0">
            <a:spAutoFit/>
          </a:bodyPr>
          <a:lstStyle/>
          <a:p>
            <a:pPr algn="ctr"/>
            <a:r>
              <a:rPr lang="en-US" sz="2400" b="1" dirty="0" smtClean="0">
                <a:solidFill>
                  <a:schemeClr val="tx2">
                    <a:lumMod val="60000"/>
                    <a:lumOff val="40000"/>
                  </a:schemeClr>
                </a:solidFill>
                <a:latin typeface="Arial Black" pitchFamily="34" charset="0"/>
              </a:rPr>
              <a:t>Sub-Theme-2</a:t>
            </a:r>
          </a:p>
          <a:p>
            <a:pPr algn="ctr"/>
            <a:r>
              <a:rPr lang="en-US" sz="3200" b="1" dirty="0" smtClean="0">
                <a:solidFill>
                  <a:schemeClr val="tx2">
                    <a:lumMod val="60000"/>
                    <a:lumOff val="40000"/>
                  </a:schemeClr>
                </a:solidFill>
                <a:latin typeface="Arial Black" pitchFamily="34" charset="0"/>
              </a:rPr>
              <a:t>Water Management for Sustainable Agriculture </a:t>
            </a:r>
            <a:endParaRPr lang="en-US" sz="3200" dirty="0" smtClean="0">
              <a:solidFill>
                <a:schemeClr val="tx2">
                  <a:lumMod val="60000"/>
                  <a:lumOff val="40000"/>
                </a:schemeClr>
              </a:solidFill>
              <a:latin typeface="Arial Black" pitchFamily="34" charset="0"/>
            </a:endParaRPr>
          </a:p>
        </p:txBody>
      </p:sp>
      <p:sp>
        <p:nvSpPr>
          <p:cNvPr id="5" name="TextBox 4"/>
          <p:cNvSpPr txBox="1"/>
          <p:nvPr/>
        </p:nvSpPr>
        <p:spPr>
          <a:xfrm>
            <a:off x="381000" y="1447800"/>
            <a:ext cx="8534400" cy="4385816"/>
          </a:xfrm>
          <a:prstGeom prst="rect">
            <a:avLst/>
          </a:prstGeom>
          <a:noFill/>
        </p:spPr>
        <p:txBody>
          <a:bodyPr wrap="square" rtlCol="0">
            <a:spAutoFit/>
          </a:bodyPr>
          <a:lstStyle/>
          <a:p>
            <a:pPr marL="234950" indent="-234950" algn="just">
              <a:spcAft>
                <a:spcPts val="600"/>
              </a:spcAft>
              <a:buFont typeface="Courier New" pitchFamily="49" charset="0"/>
              <a:buChar char="o"/>
            </a:pPr>
            <a:r>
              <a:rPr lang="en-US" sz="2400" b="1" dirty="0" smtClean="0">
                <a:latin typeface="Arial Black" pitchFamily="34" charset="0"/>
              </a:rPr>
              <a:t>India needs to focus more on demand management </a:t>
            </a:r>
          </a:p>
          <a:p>
            <a:pPr marL="234950" indent="-234950" algn="just">
              <a:spcAft>
                <a:spcPts val="600"/>
              </a:spcAft>
              <a:buFont typeface="Courier New" pitchFamily="49" charset="0"/>
              <a:buChar char="o"/>
            </a:pPr>
            <a:r>
              <a:rPr lang="en-US" sz="2400" b="1" dirty="0" smtClean="0">
                <a:latin typeface="Arial Black" pitchFamily="34" charset="0"/>
              </a:rPr>
              <a:t>There is need of capacity building of farmers to make use of various technologies available for efficient water use and efficient use of other agricultural inputs</a:t>
            </a:r>
          </a:p>
          <a:p>
            <a:pPr marL="234950" indent="-234950" algn="just">
              <a:spcAft>
                <a:spcPts val="600"/>
              </a:spcAft>
              <a:buFont typeface="Courier New" pitchFamily="49" charset="0"/>
              <a:buChar char="o"/>
            </a:pPr>
            <a:r>
              <a:rPr lang="en-US" sz="2400" b="1" dirty="0" smtClean="0">
                <a:latin typeface="Arial Black" pitchFamily="34" charset="0"/>
              </a:rPr>
              <a:t>Organic waste needs to be managed properly which would result in availability of bio-fertilizers and also in improvement of soil nutrients </a:t>
            </a:r>
          </a:p>
          <a:p>
            <a:pPr marL="457200" indent="-457200">
              <a:spcAft>
                <a:spcPts val="600"/>
              </a:spcAft>
              <a:buFont typeface="Arial" pitchFamily="34" charset="0"/>
              <a:buChar char="•"/>
            </a:pPr>
            <a:endParaRPr lang="en-US" sz="2400" dirty="0"/>
          </a:p>
        </p:txBody>
      </p:sp>
      <p:sp>
        <p:nvSpPr>
          <p:cNvPr id="6" name="Subtitle 2"/>
          <p:cNvSpPr txBox="1">
            <a:spLocks/>
          </p:cNvSpPr>
          <p:nvPr/>
        </p:nvSpPr>
        <p:spPr>
          <a:xfrm>
            <a:off x="0" y="6248400"/>
            <a:ext cx="9144000" cy="609600"/>
          </a:xfrm>
          <a:prstGeom prst="rect">
            <a:avLst/>
          </a:prstGeom>
          <a:solidFill>
            <a:srgbClr val="00B0F0"/>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rgbClr val="0070C0"/>
                </a:solidFill>
                <a:effectLst/>
                <a:uLnTx/>
                <a:uFillTx/>
                <a:latin typeface="Arial Black" pitchFamily="34" charset="0"/>
                <a:ea typeface="+mn-ea"/>
                <a:cs typeface="+mn-cs"/>
              </a:rPr>
              <a:t>India Water Week-2015</a:t>
            </a:r>
            <a:endParaRPr kumimoji="0" lang="en-US" sz="1800" b="0" i="0" u="none" strike="noStrike" kern="1200" cap="none" spc="0" normalizeH="0" baseline="0" noProof="0" dirty="0" smtClean="0">
              <a:ln>
                <a:noFill/>
              </a:ln>
              <a:solidFill>
                <a:srgbClr val="0070C0"/>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62200" y="5867400"/>
            <a:ext cx="6705600" cy="990599"/>
          </a:xfrm>
        </p:spPr>
        <p:txBody>
          <a:bodyPr>
            <a:normAutofit/>
          </a:bodyPr>
          <a:lstStyle/>
          <a:p>
            <a:endParaRPr lang="en-US" sz="4000" dirty="0" smtClean="0"/>
          </a:p>
          <a:p>
            <a:endParaRPr lang="en-US" dirty="0"/>
          </a:p>
        </p:txBody>
      </p:sp>
      <p:sp>
        <p:nvSpPr>
          <p:cNvPr id="7" name="TextBox 6"/>
          <p:cNvSpPr txBox="1"/>
          <p:nvPr/>
        </p:nvSpPr>
        <p:spPr>
          <a:xfrm>
            <a:off x="0" y="0"/>
            <a:ext cx="9144000" cy="1231106"/>
          </a:xfrm>
          <a:prstGeom prst="rect">
            <a:avLst/>
          </a:prstGeom>
          <a:noFill/>
        </p:spPr>
        <p:txBody>
          <a:bodyPr wrap="square" rtlCol="0">
            <a:spAutoFit/>
          </a:bodyPr>
          <a:lstStyle/>
          <a:p>
            <a:pPr algn="ctr"/>
            <a:r>
              <a:rPr lang="en-US" sz="2400" b="1" dirty="0" smtClean="0">
                <a:solidFill>
                  <a:schemeClr val="tx2">
                    <a:lumMod val="60000"/>
                    <a:lumOff val="40000"/>
                  </a:schemeClr>
                </a:solidFill>
                <a:latin typeface="Arial Black" pitchFamily="34" charset="0"/>
              </a:rPr>
              <a:t>Sub-Theme-3</a:t>
            </a:r>
          </a:p>
          <a:p>
            <a:pPr algn="ctr"/>
            <a:r>
              <a:rPr lang="en-US" sz="3200" b="1" dirty="0" smtClean="0">
                <a:solidFill>
                  <a:schemeClr val="tx2">
                    <a:lumMod val="60000"/>
                    <a:lumOff val="40000"/>
                  </a:schemeClr>
                </a:solidFill>
                <a:latin typeface="Arial Black" pitchFamily="34" charset="0"/>
              </a:rPr>
              <a:t> Sustainable Drinking Water Supply </a:t>
            </a:r>
            <a:endParaRPr lang="en-US" sz="3200" dirty="0" smtClean="0">
              <a:solidFill>
                <a:schemeClr val="tx2">
                  <a:lumMod val="60000"/>
                  <a:lumOff val="40000"/>
                </a:schemeClr>
              </a:solidFill>
              <a:latin typeface="Arial Black" pitchFamily="34" charset="0"/>
            </a:endParaRPr>
          </a:p>
          <a:p>
            <a:pPr>
              <a:buFont typeface="Wingdings" pitchFamily="2" charset="2"/>
              <a:buChar char="§"/>
            </a:pPr>
            <a:endParaRPr lang="en-US" dirty="0">
              <a:solidFill>
                <a:schemeClr val="tx2">
                  <a:lumMod val="60000"/>
                  <a:lumOff val="40000"/>
                </a:schemeClr>
              </a:solidFill>
            </a:endParaRPr>
          </a:p>
        </p:txBody>
      </p:sp>
      <p:sp>
        <p:nvSpPr>
          <p:cNvPr id="5" name="TextBox 4"/>
          <p:cNvSpPr txBox="1"/>
          <p:nvPr/>
        </p:nvSpPr>
        <p:spPr>
          <a:xfrm>
            <a:off x="228600" y="1295400"/>
            <a:ext cx="8686800" cy="5047536"/>
          </a:xfrm>
          <a:prstGeom prst="rect">
            <a:avLst/>
          </a:prstGeom>
          <a:noFill/>
        </p:spPr>
        <p:txBody>
          <a:bodyPr wrap="square" rtlCol="0">
            <a:spAutoFit/>
          </a:bodyPr>
          <a:lstStyle/>
          <a:p>
            <a:pPr marL="234950" indent="-234950" algn="just">
              <a:spcAft>
                <a:spcPts val="600"/>
              </a:spcAft>
              <a:buFont typeface="Courier New" pitchFamily="49" charset="0"/>
              <a:buChar char="o"/>
            </a:pPr>
            <a:r>
              <a:rPr lang="en-US" sz="2400" b="1" dirty="0" smtClean="0">
                <a:latin typeface="Arial Black" pitchFamily="34" charset="0"/>
              </a:rPr>
              <a:t>In order to achieve safe drinking water issue in isolated and remote areas , decentralized RO water dispensing   24 X 7 basis are needed. Solar energy may be leveraged to the extent possible</a:t>
            </a:r>
          </a:p>
          <a:p>
            <a:pPr marL="234950" indent="-234950" algn="just">
              <a:spcAft>
                <a:spcPts val="600"/>
              </a:spcAft>
              <a:buFont typeface="Courier New" pitchFamily="49" charset="0"/>
              <a:buChar char="o"/>
            </a:pPr>
            <a:r>
              <a:rPr lang="en-US" sz="2400" b="1" dirty="0" smtClean="0">
                <a:latin typeface="Arial Black" pitchFamily="34" charset="0"/>
              </a:rPr>
              <a:t>Utilizing the momentum generated by “</a:t>
            </a:r>
            <a:r>
              <a:rPr lang="en-US" sz="2400" b="1" dirty="0" err="1" smtClean="0">
                <a:latin typeface="Arial Black" pitchFamily="34" charset="0"/>
              </a:rPr>
              <a:t>Swachh</a:t>
            </a:r>
            <a:r>
              <a:rPr lang="en-US" sz="2400" b="1" dirty="0" smtClean="0">
                <a:latin typeface="Arial Black" pitchFamily="34" charset="0"/>
              </a:rPr>
              <a:t> Bharat </a:t>
            </a:r>
            <a:r>
              <a:rPr lang="en-US" sz="2400" b="1" dirty="0" err="1" smtClean="0">
                <a:latin typeface="Arial Black" pitchFamily="34" charset="0"/>
              </a:rPr>
              <a:t>Abhiyan</a:t>
            </a:r>
            <a:r>
              <a:rPr lang="en-US" sz="2400" b="1" dirty="0" smtClean="0">
                <a:latin typeface="Arial Black" pitchFamily="34" charset="0"/>
              </a:rPr>
              <a:t>”, we must strive for ensuring sanitation in the country utilizing all available techniques and technology.    </a:t>
            </a:r>
          </a:p>
          <a:p>
            <a:pPr marL="234950" indent="-234950" algn="just">
              <a:spcAft>
                <a:spcPts val="600"/>
              </a:spcAft>
              <a:buFont typeface="Courier New" pitchFamily="49" charset="0"/>
              <a:buChar char="o"/>
            </a:pPr>
            <a:r>
              <a:rPr lang="en-US" sz="2400" b="1" dirty="0" smtClean="0">
                <a:latin typeface="Arial Black" pitchFamily="34" charset="0"/>
              </a:rPr>
              <a:t>In order to ensure sustainability, all measures for </a:t>
            </a:r>
            <a:r>
              <a:rPr lang="en-US" sz="2400" b="1" dirty="0" err="1" smtClean="0">
                <a:latin typeface="Arial Black" pitchFamily="34" charset="0"/>
              </a:rPr>
              <a:t>utilisation</a:t>
            </a:r>
            <a:r>
              <a:rPr lang="en-US" sz="2400" b="1" dirty="0" smtClean="0">
                <a:latin typeface="Arial Black" pitchFamily="34" charset="0"/>
              </a:rPr>
              <a:t> of ground water as well as surface water should be deployed judiciously.  A judicious mix of the sources should also be employed</a:t>
            </a:r>
          </a:p>
        </p:txBody>
      </p:sp>
      <p:sp>
        <p:nvSpPr>
          <p:cNvPr id="6" name="Subtitle 2"/>
          <p:cNvSpPr txBox="1">
            <a:spLocks/>
          </p:cNvSpPr>
          <p:nvPr/>
        </p:nvSpPr>
        <p:spPr>
          <a:xfrm>
            <a:off x="0" y="6248400"/>
            <a:ext cx="9144000" cy="609600"/>
          </a:xfrm>
          <a:prstGeom prst="rect">
            <a:avLst/>
          </a:prstGeom>
          <a:solidFill>
            <a:srgbClr val="00B0F0"/>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rgbClr val="0070C0"/>
                </a:solidFill>
                <a:effectLst/>
                <a:uLnTx/>
                <a:uFillTx/>
                <a:latin typeface="Arial Black" pitchFamily="34" charset="0"/>
                <a:ea typeface="+mn-ea"/>
                <a:cs typeface="+mn-cs"/>
              </a:rPr>
              <a:t>India Water Week-2015</a:t>
            </a:r>
            <a:endParaRPr kumimoji="0" lang="en-US" sz="1800" b="0" i="0" u="none" strike="noStrike" kern="1200" cap="none" spc="0" normalizeH="0" baseline="0" noProof="0" dirty="0" smtClean="0">
              <a:ln>
                <a:noFill/>
              </a:ln>
              <a:solidFill>
                <a:srgbClr val="0070C0"/>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62200" y="5867400"/>
            <a:ext cx="6705600" cy="990599"/>
          </a:xfrm>
        </p:spPr>
        <p:txBody>
          <a:bodyPr>
            <a:normAutofit/>
          </a:bodyPr>
          <a:lstStyle/>
          <a:p>
            <a:endParaRPr lang="en-US" sz="4000" dirty="0" smtClean="0"/>
          </a:p>
          <a:p>
            <a:endParaRPr lang="en-US" dirty="0"/>
          </a:p>
        </p:txBody>
      </p:sp>
      <p:sp>
        <p:nvSpPr>
          <p:cNvPr id="7" name="TextBox 6"/>
          <p:cNvSpPr txBox="1"/>
          <p:nvPr/>
        </p:nvSpPr>
        <p:spPr>
          <a:xfrm>
            <a:off x="0" y="0"/>
            <a:ext cx="9144000" cy="1600438"/>
          </a:xfrm>
          <a:prstGeom prst="rect">
            <a:avLst/>
          </a:prstGeom>
          <a:noFill/>
        </p:spPr>
        <p:txBody>
          <a:bodyPr wrap="square" rtlCol="0">
            <a:spAutoFit/>
          </a:bodyPr>
          <a:lstStyle/>
          <a:p>
            <a:pPr algn="ctr"/>
            <a:r>
              <a:rPr lang="en-US" sz="2400" b="1" dirty="0" smtClean="0">
                <a:solidFill>
                  <a:schemeClr val="tx2">
                    <a:lumMod val="60000"/>
                    <a:lumOff val="40000"/>
                  </a:schemeClr>
                </a:solidFill>
                <a:latin typeface="Arial Black" pitchFamily="34" charset="0"/>
              </a:rPr>
              <a:t>Sub-Theme-4</a:t>
            </a:r>
          </a:p>
          <a:p>
            <a:pPr algn="ctr"/>
            <a:r>
              <a:rPr lang="en-US" sz="2800" b="1" dirty="0" smtClean="0">
                <a:solidFill>
                  <a:schemeClr val="tx2">
                    <a:lumMod val="60000"/>
                    <a:lumOff val="40000"/>
                  </a:schemeClr>
                </a:solidFill>
                <a:latin typeface="Arial Black" pitchFamily="34" charset="0"/>
              </a:rPr>
              <a:t>Sustainable Urbanization and Water Related Issues </a:t>
            </a:r>
            <a:r>
              <a:rPr lang="en-US" sz="3200" b="1" dirty="0" smtClean="0">
                <a:solidFill>
                  <a:schemeClr val="tx2">
                    <a:lumMod val="60000"/>
                    <a:lumOff val="40000"/>
                  </a:schemeClr>
                </a:solidFill>
              </a:rPr>
              <a:t/>
            </a:r>
            <a:br>
              <a:rPr lang="en-US" sz="3200" b="1" dirty="0" smtClean="0">
                <a:solidFill>
                  <a:schemeClr val="tx2">
                    <a:lumMod val="60000"/>
                    <a:lumOff val="40000"/>
                  </a:schemeClr>
                </a:solidFill>
              </a:rPr>
            </a:br>
            <a:endParaRPr lang="en-US" dirty="0">
              <a:solidFill>
                <a:schemeClr val="tx2">
                  <a:lumMod val="60000"/>
                  <a:lumOff val="40000"/>
                </a:schemeClr>
              </a:solidFill>
            </a:endParaRPr>
          </a:p>
        </p:txBody>
      </p:sp>
      <p:sp>
        <p:nvSpPr>
          <p:cNvPr id="5" name="TextBox 4"/>
          <p:cNvSpPr txBox="1"/>
          <p:nvPr/>
        </p:nvSpPr>
        <p:spPr>
          <a:xfrm>
            <a:off x="304800" y="1295400"/>
            <a:ext cx="8534400" cy="5047536"/>
          </a:xfrm>
          <a:prstGeom prst="rect">
            <a:avLst/>
          </a:prstGeom>
          <a:noFill/>
        </p:spPr>
        <p:txBody>
          <a:bodyPr wrap="square" rtlCol="0">
            <a:spAutoFit/>
          </a:bodyPr>
          <a:lstStyle/>
          <a:p>
            <a:pPr marL="234950" indent="-234950" algn="just">
              <a:spcAft>
                <a:spcPts val="600"/>
              </a:spcAft>
              <a:buFont typeface="Courier New" pitchFamily="49" charset="0"/>
              <a:buChar char="o"/>
            </a:pPr>
            <a:r>
              <a:rPr lang="en-US" sz="2400" b="1" dirty="0" smtClean="0">
                <a:latin typeface="Arial Black" pitchFamily="34" charset="0"/>
              </a:rPr>
              <a:t>To ensure effective and extensive monitoring of water quality as also waste water quality, there is a need to frame policy and to design monitoring network based on available tools and technology</a:t>
            </a:r>
          </a:p>
          <a:p>
            <a:pPr marL="234950" indent="-234950" algn="just">
              <a:spcAft>
                <a:spcPts val="600"/>
              </a:spcAft>
              <a:buFont typeface="Courier New" pitchFamily="49" charset="0"/>
              <a:buChar char="o"/>
            </a:pPr>
            <a:r>
              <a:rPr lang="en-US" sz="2400" b="1" dirty="0" smtClean="0">
                <a:latin typeface="Arial Black" pitchFamily="34" charset="0"/>
              </a:rPr>
              <a:t>The waste water may be perceived as resource.  There is need to develop business model involving local entrepreneurship for making sewage treatment process a profitable preposition rather than a welfare work</a:t>
            </a:r>
          </a:p>
          <a:p>
            <a:pPr marL="234950" indent="-234950" algn="just">
              <a:spcAft>
                <a:spcPts val="600"/>
              </a:spcAft>
              <a:buFont typeface="Courier New" pitchFamily="49" charset="0"/>
              <a:buChar char="o"/>
            </a:pPr>
            <a:r>
              <a:rPr lang="en-US" sz="2400" b="1" dirty="0" smtClean="0">
                <a:latin typeface="Arial Black" pitchFamily="34" charset="0"/>
              </a:rPr>
              <a:t>In order to have immediate coverage of fast growing population clusters, decentralized system may be preferred.  </a:t>
            </a:r>
          </a:p>
        </p:txBody>
      </p:sp>
      <p:sp>
        <p:nvSpPr>
          <p:cNvPr id="6" name="Subtitle 2"/>
          <p:cNvSpPr txBox="1">
            <a:spLocks/>
          </p:cNvSpPr>
          <p:nvPr/>
        </p:nvSpPr>
        <p:spPr>
          <a:xfrm>
            <a:off x="0" y="6248400"/>
            <a:ext cx="9144000" cy="609600"/>
          </a:xfrm>
          <a:prstGeom prst="rect">
            <a:avLst/>
          </a:prstGeom>
          <a:solidFill>
            <a:srgbClr val="00B0F0"/>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rgbClr val="0070C0"/>
                </a:solidFill>
                <a:effectLst/>
                <a:uLnTx/>
                <a:uFillTx/>
                <a:latin typeface="Arial Black" pitchFamily="34" charset="0"/>
                <a:ea typeface="+mn-ea"/>
                <a:cs typeface="+mn-cs"/>
              </a:rPr>
              <a:t>India Water Week-2015</a:t>
            </a:r>
            <a:endParaRPr kumimoji="0" lang="en-US" sz="1800" b="0" i="0" u="none" strike="noStrike" kern="1200" cap="none" spc="0" normalizeH="0" baseline="0" noProof="0" dirty="0" smtClean="0">
              <a:ln>
                <a:noFill/>
              </a:ln>
              <a:solidFill>
                <a:srgbClr val="0070C0"/>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62200" y="5867400"/>
            <a:ext cx="6705600" cy="990599"/>
          </a:xfrm>
        </p:spPr>
        <p:txBody>
          <a:bodyPr>
            <a:normAutofit/>
          </a:bodyPr>
          <a:lstStyle/>
          <a:p>
            <a:endParaRPr lang="en-US" sz="4000" dirty="0" smtClean="0"/>
          </a:p>
          <a:p>
            <a:endParaRPr lang="en-US" dirty="0"/>
          </a:p>
        </p:txBody>
      </p:sp>
      <p:sp>
        <p:nvSpPr>
          <p:cNvPr id="7" name="TextBox 6"/>
          <p:cNvSpPr txBox="1"/>
          <p:nvPr/>
        </p:nvSpPr>
        <p:spPr>
          <a:xfrm>
            <a:off x="0" y="0"/>
            <a:ext cx="9144000" cy="1723549"/>
          </a:xfrm>
          <a:prstGeom prst="rect">
            <a:avLst/>
          </a:prstGeom>
          <a:noFill/>
        </p:spPr>
        <p:txBody>
          <a:bodyPr wrap="square" rtlCol="0">
            <a:spAutoFit/>
          </a:bodyPr>
          <a:lstStyle/>
          <a:p>
            <a:pPr algn="ctr"/>
            <a:r>
              <a:rPr lang="en-US" sz="2400" b="1" dirty="0" smtClean="0">
                <a:solidFill>
                  <a:schemeClr val="tx2">
                    <a:lumMod val="60000"/>
                    <a:lumOff val="40000"/>
                  </a:schemeClr>
                </a:solidFill>
                <a:latin typeface="Arial Black" pitchFamily="34" charset="0"/>
              </a:rPr>
              <a:t>Sub-Theme-5</a:t>
            </a:r>
          </a:p>
          <a:p>
            <a:pPr algn="ctr"/>
            <a:r>
              <a:rPr lang="en-US" sz="3200" b="1" dirty="0" smtClean="0">
                <a:solidFill>
                  <a:schemeClr val="tx2">
                    <a:lumMod val="60000"/>
                    <a:lumOff val="40000"/>
                  </a:schemeClr>
                </a:solidFill>
                <a:latin typeface="Arial Black" pitchFamily="34" charset="0"/>
              </a:rPr>
              <a:t>Sustainable Industrial Development &amp; Water</a:t>
            </a:r>
            <a:r>
              <a:rPr lang="en-US" sz="3200" b="1" dirty="0" smtClean="0">
                <a:solidFill>
                  <a:schemeClr val="tx2">
                    <a:lumMod val="60000"/>
                    <a:lumOff val="40000"/>
                  </a:schemeClr>
                </a:solidFill>
              </a:rPr>
              <a:t/>
            </a:r>
            <a:br>
              <a:rPr lang="en-US" sz="3200" b="1" dirty="0" smtClean="0">
                <a:solidFill>
                  <a:schemeClr val="tx2">
                    <a:lumMod val="60000"/>
                    <a:lumOff val="40000"/>
                  </a:schemeClr>
                </a:solidFill>
              </a:rPr>
            </a:br>
            <a:endParaRPr lang="en-US" dirty="0">
              <a:solidFill>
                <a:schemeClr val="tx2">
                  <a:lumMod val="60000"/>
                  <a:lumOff val="40000"/>
                </a:schemeClr>
              </a:solidFill>
            </a:endParaRPr>
          </a:p>
        </p:txBody>
      </p:sp>
      <p:sp>
        <p:nvSpPr>
          <p:cNvPr id="5" name="TextBox 4"/>
          <p:cNvSpPr txBox="1"/>
          <p:nvPr/>
        </p:nvSpPr>
        <p:spPr>
          <a:xfrm>
            <a:off x="304800" y="1371600"/>
            <a:ext cx="8534400" cy="4985980"/>
          </a:xfrm>
          <a:prstGeom prst="rect">
            <a:avLst/>
          </a:prstGeom>
          <a:noFill/>
        </p:spPr>
        <p:txBody>
          <a:bodyPr wrap="square" rtlCol="0">
            <a:spAutoFit/>
          </a:bodyPr>
          <a:lstStyle/>
          <a:p>
            <a:pPr marL="234950" indent="-234950" algn="just">
              <a:spcAft>
                <a:spcPts val="600"/>
              </a:spcAft>
              <a:buFont typeface="Courier New" pitchFamily="49" charset="0"/>
              <a:buChar char="o"/>
            </a:pPr>
            <a:r>
              <a:rPr lang="en-US" sz="2200" b="1" dirty="0" smtClean="0">
                <a:latin typeface="Arial Black" pitchFamily="34" charset="0"/>
              </a:rPr>
              <a:t>Effluent treatment processes through affordable and appropriate technology, requires to be stringently implemented inter-</a:t>
            </a:r>
            <a:r>
              <a:rPr lang="en-US" sz="2200" b="1" dirty="0" err="1" smtClean="0">
                <a:latin typeface="Arial Black" pitchFamily="34" charset="0"/>
              </a:rPr>
              <a:t>sectorally</a:t>
            </a:r>
            <a:r>
              <a:rPr lang="en-US" sz="2200" b="1" dirty="0" smtClean="0">
                <a:latin typeface="Arial Black" pitchFamily="34" charset="0"/>
              </a:rPr>
              <a:t> through unambiguous policy statements of the government</a:t>
            </a:r>
          </a:p>
          <a:p>
            <a:pPr marL="234950" indent="-234950" algn="just">
              <a:spcAft>
                <a:spcPts val="600"/>
              </a:spcAft>
              <a:buFont typeface="Courier New" pitchFamily="49" charset="0"/>
              <a:buChar char="o"/>
            </a:pPr>
            <a:r>
              <a:rPr lang="en-US" sz="2200" b="1" dirty="0" smtClean="0">
                <a:latin typeface="Arial Black" pitchFamily="34" charset="0"/>
              </a:rPr>
              <a:t>The concept of industrial ecology as an important constituent of national or  State Water Policy should recognize value of treated effluent as a water resources</a:t>
            </a:r>
          </a:p>
          <a:p>
            <a:pPr marL="234950" indent="-234950" algn="just">
              <a:spcAft>
                <a:spcPts val="600"/>
              </a:spcAft>
              <a:buFont typeface="Courier New" pitchFamily="49" charset="0"/>
              <a:buChar char="o"/>
            </a:pPr>
            <a:r>
              <a:rPr lang="en-US" sz="2200" b="1" dirty="0" smtClean="0">
                <a:latin typeface="Arial Black" pitchFamily="34" charset="0"/>
              </a:rPr>
              <a:t>Water entitlement and service change etc. are guided by socio economic and geo-political issues and in the present scenario such issues may not be left to the market forces.  Experience from other countries including that from Australia may be studied in depth is required</a:t>
            </a:r>
          </a:p>
        </p:txBody>
      </p:sp>
      <p:sp>
        <p:nvSpPr>
          <p:cNvPr id="6" name="Subtitle 2"/>
          <p:cNvSpPr txBox="1">
            <a:spLocks/>
          </p:cNvSpPr>
          <p:nvPr/>
        </p:nvSpPr>
        <p:spPr>
          <a:xfrm>
            <a:off x="0" y="6248400"/>
            <a:ext cx="9144000" cy="609600"/>
          </a:xfrm>
          <a:prstGeom prst="rect">
            <a:avLst/>
          </a:prstGeom>
          <a:solidFill>
            <a:srgbClr val="00B0F0"/>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rgbClr val="0070C0"/>
                </a:solidFill>
                <a:effectLst/>
                <a:uLnTx/>
                <a:uFillTx/>
                <a:latin typeface="Arial Black" pitchFamily="34" charset="0"/>
                <a:ea typeface="+mn-ea"/>
                <a:cs typeface="+mn-cs"/>
              </a:rPr>
              <a:t>India Water Week-2015</a:t>
            </a:r>
            <a:endParaRPr kumimoji="0" lang="en-US" sz="1800" b="0" i="0" u="none" strike="noStrike" kern="1200" cap="none" spc="0" normalizeH="0" baseline="0" noProof="0" dirty="0" smtClean="0">
              <a:ln>
                <a:noFill/>
              </a:ln>
              <a:solidFill>
                <a:srgbClr val="0070C0"/>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62200" y="5867400"/>
            <a:ext cx="6705600" cy="990599"/>
          </a:xfrm>
        </p:spPr>
        <p:txBody>
          <a:bodyPr>
            <a:normAutofit/>
          </a:bodyPr>
          <a:lstStyle/>
          <a:p>
            <a:endParaRPr lang="en-US" sz="4000" dirty="0" smtClean="0"/>
          </a:p>
          <a:p>
            <a:endParaRPr lang="en-US" dirty="0"/>
          </a:p>
        </p:txBody>
      </p:sp>
      <p:sp>
        <p:nvSpPr>
          <p:cNvPr id="7" name="TextBox 6"/>
          <p:cNvSpPr txBox="1"/>
          <p:nvPr/>
        </p:nvSpPr>
        <p:spPr>
          <a:xfrm>
            <a:off x="0" y="0"/>
            <a:ext cx="9144000" cy="1446550"/>
          </a:xfrm>
          <a:prstGeom prst="rect">
            <a:avLst/>
          </a:prstGeom>
          <a:noFill/>
        </p:spPr>
        <p:txBody>
          <a:bodyPr wrap="square" rtlCol="0">
            <a:spAutoFit/>
          </a:bodyPr>
          <a:lstStyle/>
          <a:p>
            <a:pPr algn="ctr"/>
            <a:r>
              <a:rPr lang="en-US" sz="2400" b="1" dirty="0" smtClean="0">
                <a:solidFill>
                  <a:schemeClr val="tx2">
                    <a:lumMod val="60000"/>
                    <a:lumOff val="40000"/>
                  </a:schemeClr>
                </a:solidFill>
                <a:latin typeface="Arial Black" pitchFamily="34" charset="0"/>
              </a:rPr>
              <a:t>Sub-Theme - 6</a:t>
            </a:r>
          </a:p>
          <a:p>
            <a:pPr algn="ctr"/>
            <a:r>
              <a:rPr lang="en-US" sz="3200" b="1" dirty="0" smtClean="0">
                <a:solidFill>
                  <a:schemeClr val="tx2">
                    <a:lumMod val="60000"/>
                    <a:lumOff val="40000"/>
                  </a:schemeClr>
                </a:solidFill>
                <a:latin typeface="Arial Black" pitchFamily="34" charset="0"/>
              </a:rPr>
              <a:t>Multi-</a:t>
            </a:r>
            <a:r>
              <a:rPr lang="en-US" sz="3200" b="1" dirty="0" err="1" smtClean="0">
                <a:solidFill>
                  <a:schemeClr val="tx2">
                    <a:lumMod val="60000"/>
                    <a:lumOff val="40000"/>
                  </a:schemeClr>
                </a:solidFill>
                <a:latin typeface="Arial Black" pitchFamily="34" charset="0"/>
              </a:rPr>
              <a:t>sectoral</a:t>
            </a:r>
            <a:r>
              <a:rPr lang="en-US" sz="3200" b="1" dirty="0" smtClean="0">
                <a:solidFill>
                  <a:schemeClr val="tx2">
                    <a:lumMod val="60000"/>
                    <a:lumOff val="40000"/>
                  </a:schemeClr>
                </a:solidFill>
                <a:latin typeface="Arial Black" pitchFamily="34" charset="0"/>
              </a:rPr>
              <a:t> and Cross Cutting Issues in Water Resources Management </a:t>
            </a:r>
            <a:endParaRPr lang="en-US" sz="3200" dirty="0" smtClean="0">
              <a:solidFill>
                <a:schemeClr val="tx2">
                  <a:lumMod val="60000"/>
                  <a:lumOff val="40000"/>
                </a:schemeClr>
              </a:solidFill>
              <a:latin typeface="Arial Black" pitchFamily="34" charset="0"/>
            </a:endParaRPr>
          </a:p>
        </p:txBody>
      </p:sp>
      <p:sp>
        <p:nvSpPr>
          <p:cNvPr id="5" name="TextBox 4"/>
          <p:cNvSpPr txBox="1"/>
          <p:nvPr/>
        </p:nvSpPr>
        <p:spPr>
          <a:xfrm>
            <a:off x="228600" y="1447800"/>
            <a:ext cx="8686800" cy="4047262"/>
          </a:xfrm>
          <a:prstGeom prst="rect">
            <a:avLst/>
          </a:prstGeom>
          <a:noFill/>
        </p:spPr>
        <p:txBody>
          <a:bodyPr wrap="square" rtlCol="0">
            <a:spAutoFit/>
          </a:bodyPr>
          <a:lstStyle/>
          <a:p>
            <a:pPr marL="234950" indent="-234950" algn="just">
              <a:spcAft>
                <a:spcPts val="600"/>
              </a:spcAft>
              <a:buFont typeface="Courier New" pitchFamily="49" charset="0"/>
              <a:buChar char="o"/>
            </a:pPr>
            <a:r>
              <a:rPr lang="en-US" sz="2200" b="1" dirty="0" smtClean="0">
                <a:latin typeface="Arial Black" pitchFamily="34" charset="0"/>
              </a:rPr>
              <a:t>Establishment of river basin organization to address all water related issues in a coordinated manner need to be expedited with a due emphasis on capacity building on all stakeholders particularly that of State Government Agencies</a:t>
            </a:r>
          </a:p>
          <a:p>
            <a:pPr marL="234950" indent="-234950" algn="just">
              <a:spcAft>
                <a:spcPts val="600"/>
              </a:spcAft>
              <a:buFont typeface="Courier New" pitchFamily="49" charset="0"/>
              <a:buChar char="o"/>
            </a:pPr>
            <a:r>
              <a:rPr lang="en-US" sz="2200" b="1" dirty="0" smtClean="0">
                <a:latin typeface="Arial Black" pitchFamily="34" charset="0"/>
              </a:rPr>
              <a:t>There was general consensus on expediting the project related to interlining of rivers</a:t>
            </a:r>
          </a:p>
          <a:p>
            <a:pPr marL="234950" indent="-234950" algn="just">
              <a:spcAft>
                <a:spcPts val="600"/>
              </a:spcAft>
              <a:buFont typeface="Courier New" pitchFamily="49" charset="0"/>
              <a:buChar char="o"/>
            </a:pPr>
            <a:r>
              <a:rPr lang="en-US" sz="2200" b="1" dirty="0" smtClean="0">
                <a:latin typeface="Arial Black" pitchFamily="34" charset="0"/>
              </a:rPr>
              <a:t>Quality management of water resources of the country should be a top priority</a:t>
            </a:r>
          </a:p>
          <a:p>
            <a:pPr marL="234950" indent="-234950" algn="just">
              <a:spcAft>
                <a:spcPts val="600"/>
              </a:spcAft>
              <a:buFont typeface="Courier New" pitchFamily="49" charset="0"/>
              <a:buChar char="o"/>
            </a:pPr>
            <a:r>
              <a:rPr lang="en-US" sz="2200" b="1" dirty="0" smtClean="0">
                <a:latin typeface="Arial Black" pitchFamily="34" charset="0"/>
              </a:rPr>
              <a:t>Participation of stakeholder is must in water management hence it has to be a “Jan </a:t>
            </a:r>
            <a:r>
              <a:rPr lang="en-US" sz="2200" b="1" dirty="0" err="1" smtClean="0">
                <a:latin typeface="Arial Black" pitchFamily="34" charset="0"/>
              </a:rPr>
              <a:t>Andolan</a:t>
            </a:r>
            <a:r>
              <a:rPr lang="en-US" sz="2200" b="1" dirty="0" smtClean="0">
                <a:latin typeface="Arial Black" pitchFamily="34" charset="0"/>
              </a:rPr>
              <a:t>”</a:t>
            </a:r>
          </a:p>
        </p:txBody>
      </p:sp>
      <p:sp>
        <p:nvSpPr>
          <p:cNvPr id="6" name="Subtitle 2"/>
          <p:cNvSpPr txBox="1">
            <a:spLocks/>
          </p:cNvSpPr>
          <p:nvPr/>
        </p:nvSpPr>
        <p:spPr>
          <a:xfrm>
            <a:off x="0" y="6248400"/>
            <a:ext cx="9144000" cy="609600"/>
          </a:xfrm>
          <a:prstGeom prst="rect">
            <a:avLst/>
          </a:prstGeom>
          <a:solidFill>
            <a:srgbClr val="00B0F0"/>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rgbClr val="0070C0"/>
                </a:solidFill>
                <a:effectLst/>
                <a:uLnTx/>
                <a:uFillTx/>
                <a:latin typeface="Arial Black" pitchFamily="34" charset="0"/>
                <a:ea typeface="+mn-ea"/>
                <a:cs typeface="+mn-cs"/>
              </a:rPr>
              <a:t>India Water Week-2015</a:t>
            </a:r>
            <a:endParaRPr kumimoji="0" lang="en-US" sz="1800" b="0" i="0" u="none" strike="noStrike" kern="1200" cap="none" spc="0" normalizeH="0" baseline="0" noProof="0" dirty="0" smtClean="0">
              <a:ln>
                <a:noFill/>
              </a:ln>
              <a:solidFill>
                <a:srgbClr val="0070C0"/>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62200" y="5867400"/>
            <a:ext cx="6705600" cy="990599"/>
          </a:xfrm>
        </p:spPr>
        <p:txBody>
          <a:bodyPr>
            <a:normAutofit/>
          </a:bodyPr>
          <a:lstStyle/>
          <a:p>
            <a:endParaRPr lang="en-US" sz="4000" dirty="0" smtClean="0"/>
          </a:p>
          <a:p>
            <a:endParaRPr lang="en-US" dirty="0"/>
          </a:p>
        </p:txBody>
      </p:sp>
      <p:sp>
        <p:nvSpPr>
          <p:cNvPr id="7" name="TextBox 6"/>
          <p:cNvSpPr txBox="1"/>
          <p:nvPr/>
        </p:nvSpPr>
        <p:spPr>
          <a:xfrm>
            <a:off x="381000" y="0"/>
            <a:ext cx="8458200" cy="1723549"/>
          </a:xfrm>
          <a:prstGeom prst="rect">
            <a:avLst/>
          </a:prstGeom>
          <a:noFill/>
        </p:spPr>
        <p:txBody>
          <a:bodyPr wrap="square" rtlCol="0">
            <a:spAutoFit/>
          </a:bodyPr>
          <a:lstStyle/>
          <a:p>
            <a:pPr algn="ctr"/>
            <a:r>
              <a:rPr lang="en-US" sz="2400" b="1" dirty="0" smtClean="0">
                <a:solidFill>
                  <a:schemeClr val="tx2">
                    <a:lumMod val="60000"/>
                    <a:lumOff val="40000"/>
                  </a:schemeClr>
                </a:solidFill>
                <a:latin typeface="Arial Black" pitchFamily="34" charset="0"/>
              </a:rPr>
              <a:t>Sub-Theme - 7</a:t>
            </a:r>
          </a:p>
          <a:p>
            <a:pPr algn="ctr"/>
            <a:r>
              <a:rPr lang="en-US" sz="3200" b="1" dirty="0" smtClean="0">
                <a:solidFill>
                  <a:schemeClr val="tx2">
                    <a:lumMod val="60000"/>
                    <a:lumOff val="40000"/>
                  </a:schemeClr>
                </a:solidFill>
                <a:latin typeface="Arial Black" pitchFamily="34" charset="0"/>
              </a:rPr>
              <a:t>Stakeholder Cooperation for Water Sustainability </a:t>
            </a:r>
            <a:endParaRPr lang="en-US" sz="3200" dirty="0" smtClean="0">
              <a:solidFill>
                <a:schemeClr val="tx2">
                  <a:lumMod val="60000"/>
                  <a:lumOff val="40000"/>
                </a:schemeClr>
              </a:solidFill>
              <a:latin typeface="Arial Black" pitchFamily="34" charset="0"/>
            </a:endParaRPr>
          </a:p>
          <a:p>
            <a:pPr>
              <a:buFont typeface="Wingdings" pitchFamily="2" charset="2"/>
              <a:buChar char="§"/>
            </a:pPr>
            <a:endParaRPr lang="en-US" dirty="0">
              <a:solidFill>
                <a:schemeClr val="tx2">
                  <a:lumMod val="60000"/>
                  <a:lumOff val="40000"/>
                </a:schemeClr>
              </a:solidFill>
              <a:latin typeface="Arial Black" pitchFamily="34" charset="0"/>
            </a:endParaRPr>
          </a:p>
        </p:txBody>
      </p:sp>
      <p:sp>
        <p:nvSpPr>
          <p:cNvPr id="5" name="TextBox 4"/>
          <p:cNvSpPr txBox="1"/>
          <p:nvPr/>
        </p:nvSpPr>
        <p:spPr>
          <a:xfrm>
            <a:off x="381000" y="1676400"/>
            <a:ext cx="8534400" cy="4324261"/>
          </a:xfrm>
          <a:prstGeom prst="rect">
            <a:avLst/>
          </a:prstGeom>
          <a:noFill/>
        </p:spPr>
        <p:txBody>
          <a:bodyPr wrap="square" rtlCol="0">
            <a:spAutoFit/>
          </a:bodyPr>
          <a:lstStyle/>
          <a:p>
            <a:pPr marL="234950" indent="-234950" algn="just">
              <a:spcAft>
                <a:spcPts val="600"/>
              </a:spcAft>
              <a:buFont typeface="Courier New" pitchFamily="49" charset="0"/>
              <a:buChar char="o"/>
            </a:pPr>
            <a:r>
              <a:rPr lang="en-US" sz="2400" b="1" dirty="0" smtClean="0">
                <a:latin typeface="Arial Black" pitchFamily="34" charset="0"/>
              </a:rPr>
              <a:t>Inequalities between stakeholders need to be recognized for participatory approach to work</a:t>
            </a:r>
          </a:p>
          <a:p>
            <a:pPr marL="234950" indent="-234950" algn="just">
              <a:spcAft>
                <a:spcPts val="600"/>
              </a:spcAft>
              <a:buFont typeface="Courier New" pitchFamily="49" charset="0"/>
              <a:buChar char="o"/>
            </a:pPr>
            <a:r>
              <a:rPr lang="en-US" sz="2400" b="1" dirty="0" smtClean="0">
                <a:latin typeface="Arial Black" pitchFamily="34" charset="0"/>
              </a:rPr>
              <a:t>Interaction at national level involving all States and stakeholders is required to formulate national policy for full scale integration of participatory approach </a:t>
            </a:r>
          </a:p>
          <a:p>
            <a:pPr marL="234950" indent="-234950" algn="just">
              <a:spcAft>
                <a:spcPts val="600"/>
              </a:spcAft>
              <a:buFont typeface="Courier New" pitchFamily="49" charset="0"/>
              <a:buChar char="o"/>
            </a:pPr>
            <a:r>
              <a:rPr lang="en-US" sz="2400" b="1" dirty="0" smtClean="0">
                <a:latin typeface="Arial Black" pitchFamily="34" charset="0"/>
              </a:rPr>
              <a:t>Legal framework on water should strive to reduce, if not eliminate, inter state water disputes for optimal river basin development and management </a:t>
            </a:r>
          </a:p>
          <a:p>
            <a:pPr marL="457200" indent="-457200">
              <a:spcAft>
                <a:spcPts val="600"/>
              </a:spcAft>
              <a:buFont typeface="Arial" pitchFamily="34" charset="0"/>
              <a:buChar char="•"/>
            </a:pPr>
            <a:endParaRPr lang="en-US" sz="2000" dirty="0"/>
          </a:p>
        </p:txBody>
      </p:sp>
      <p:sp>
        <p:nvSpPr>
          <p:cNvPr id="6" name="Subtitle 2"/>
          <p:cNvSpPr txBox="1">
            <a:spLocks/>
          </p:cNvSpPr>
          <p:nvPr/>
        </p:nvSpPr>
        <p:spPr>
          <a:xfrm>
            <a:off x="0" y="6248400"/>
            <a:ext cx="9144000" cy="609600"/>
          </a:xfrm>
          <a:prstGeom prst="rect">
            <a:avLst/>
          </a:prstGeom>
          <a:solidFill>
            <a:srgbClr val="00B0F0"/>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rgbClr val="0070C0"/>
                </a:solidFill>
                <a:effectLst/>
                <a:uLnTx/>
                <a:uFillTx/>
                <a:latin typeface="Arial Black" pitchFamily="34" charset="0"/>
                <a:ea typeface="+mn-ea"/>
                <a:cs typeface="+mn-cs"/>
              </a:rPr>
              <a:t>India Water Week-2015</a:t>
            </a:r>
            <a:endParaRPr kumimoji="0" lang="en-US" sz="1800" b="0" i="0" u="none" strike="noStrike" kern="1200" cap="none" spc="0" normalizeH="0" baseline="0" noProof="0" dirty="0" smtClean="0">
              <a:ln>
                <a:noFill/>
              </a:ln>
              <a:solidFill>
                <a:srgbClr val="0070C0"/>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62200" y="5867400"/>
            <a:ext cx="6705600" cy="990599"/>
          </a:xfrm>
        </p:spPr>
        <p:txBody>
          <a:bodyPr>
            <a:normAutofit/>
          </a:bodyPr>
          <a:lstStyle/>
          <a:p>
            <a:endParaRPr lang="en-US" sz="4000" dirty="0" smtClean="0"/>
          </a:p>
          <a:p>
            <a:endParaRPr lang="en-US" dirty="0"/>
          </a:p>
        </p:txBody>
      </p:sp>
      <p:sp>
        <p:nvSpPr>
          <p:cNvPr id="7" name="TextBox 6"/>
          <p:cNvSpPr txBox="1"/>
          <p:nvPr/>
        </p:nvSpPr>
        <p:spPr>
          <a:xfrm>
            <a:off x="0" y="0"/>
            <a:ext cx="9144000" cy="2769989"/>
          </a:xfrm>
          <a:prstGeom prst="rect">
            <a:avLst/>
          </a:prstGeom>
          <a:noFill/>
        </p:spPr>
        <p:txBody>
          <a:bodyPr wrap="square" rtlCol="0">
            <a:spAutoFit/>
          </a:bodyPr>
          <a:lstStyle/>
          <a:p>
            <a:pPr algn="ctr"/>
            <a:r>
              <a:rPr lang="en-US" sz="2400" b="1" dirty="0" smtClean="0">
                <a:solidFill>
                  <a:schemeClr val="tx2">
                    <a:lumMod val="60000"/>
                    <a:lumOff val="40000"/>
                  </a:schemeClr>
                </a:solidFill>
                <a:latin typeface="Arial Black" pitchFamily="34" charset="0"/>
              </a:rPr>
              <a:t>Sub-Theme : 8</a:t>
            </a:r>
          </a:p>
          <a:p>
            <a:pPr algn="ctr"/>
            <a:r>
              <a:rPr lang="en-US" sz="2800" b="1" dirty="0" smtClean="0">
                <a:solidFill>
                  <a:schemeClr val="tx2">
                    <a:lumMod val="60000"/>
                    <a:lumOff val="40000"/>
                  </a:schemeClr>
                </a:solidFill>
                <a:latin typeface="Arial Black" pitchFamily="34" charset="0"/>
              </a:rPr>
              <a:t>Water for </a:t>
            </a:r>
            <a:r>
              <a:rPr lang="en-US" sz="3200" b="1" dirty="0" smtClean="0">
                <a:solidFill>
                  <a:schemeClr val="tx2">
                    <a:lumMod val="60000"/>
                    <a:lumOff val="40000"/>
                  </a:schemeClr>
                </a:solidFill>
                <a:latin typeface="Arial Black" pitchFamily="34" charset="0"/>
              </a:rPr>
              <a:t>Sustainable</a:t>
            </a:r>
            <a:r>
              <a:rPr lang="en-US" sz="2800" b="1" dirty="0" smtClean="0">
                <a:solidFill>
                  <a:schemeClr val="tx2">
                    <a:lumMod val="60000"/>
                    <a:lumOff val="40000"/>
                  </a:schemeClr>
                </a:solidFill>
                <a:latin typeface="Arial Black" pitchFamily="34" charset="0"/>
              </a:rPr>
              <a:t> Energy  Development </a:t>
            </a:r>
            <a:endParaRPr lang="en-US" sz="2800" dirty="0" smtClean="0">
              <a:solidFill>
                <a:schemeClr val="tx2">
                  <a:lumMod val="60000"/>
                  <a:lumOff val="40000"/>
                </a:schemeClr>
              </a:solidFill>
              <a:latin typeface="Arial Black" pitchFamily="34" charset="0"/>
            </a:endParaRPr>
          </a:p>
          <a:p>
            <a:pPr algn="ctr"/>
            <a:r>
              <a:rPr lang="en-US" sz="3200" b="1" dirty="0" smtClean="0">
                <a:solidFill>
                  <a:schemeClr val="tx2">
                    <a:lumMod val="60000"/>
                    <a:lumOff val="40000"/>
                  </a:schemeClr>
                </a:solidFill>
              </a:rPr>
              <a:t/>
            </a:r>
            <a:br>
              <a:rPr lang="en-US" sz="3200" b="1" dirty="0" smtClean="0">
                <a:solidFill>
                  <a:schemeClr val="tx2">
                    <a:lumMod val="60000"/>
                    <a:lumOff val="40000"/>
                  </a:schemeClr>
                </a:solidFill>
              </a:rPr>
            </a:br>
            <a:endParaRPr lang="en-US" sz="3200" b="1" dirty="0" smtClean="0">
              <a:solidFill>
                <a:schemeClr val="tx2">
                  <a:lumMod val="60000"/>
                  <a:lumOff val="40000"/>
                </a:schemeClr>
              </a:solidFill>
            </a:endParaRPr>
          </a:p>
          <a:p>
            <a:endParaRPr lang="en-US" b="1" dirty="0" smtClean="0">
              <a:solidFill>
                <a:schemeClr val="tx2">
                  <a:lumMod val="60000"/>
                  <a:lumOff val="40000"/>
                </a:schemeClr>
              </a:solidFill>
            </a:endParaRPr>
          </a:p>
          <a:p>
            <a:pPr>
              <a:buFont typeface="Wingdings" pitchFamily="2" charset="2"/>
              <a:buChar char="§"/>
            </a:pPr>
            <a:endParaRPr lang="en-US" b="1" dirty="0" smtClean="0">
              <a:solidFill>
                <a:schemeClr val="tx2">
                  <a:lumMod val="60000"/>
                  <a:lumOff val="40000"/>
                </a:schemeClr>
              </a:solidFill>
            </a:endParaRPr>
          </a:p>
          <a:p>
            <a:pPr>
              <a:buFont typeface="Wingdings" pitchFamily="2" charset="2"/>
              <a:buChar char="§"/>
            </a:pPr>
            <a:endParaRPr lang="en-US" dirty="0">
              <a:solidFill>
                <a:schemeClr val="tx2">
                  <a:lumMod val="60000"/>
                  <a:lumOff val="40000"/>
                </a:schemeClr>
              </a:solidFill>
            </a:endParaRPr>
          </a:p>
        </p:txBody>
      </p:sp>
      <p:sp>
        <p:nvSpPr>
          <p:cNvPr id="5" name="TextBox 4"/>
          <p:cNvSpPr txBox="1"/>
          <p:nvPr/>
        </p:nvSpPr>
        <p:spPr>
          <a:xfrm>
            <a:off x="381000" y="1295400"/>
            <a:ext cx="8534400" cy="4385816"/>
          </a:xfrm>
          <a:prstGeom prst="rect">
            <a:avLst/>
          </a:prstGeom>
          <a:noFill/>
        </p:spPr>
        <p:txBody>
          <a:bodyPr wrap="square" rtlCol="0">
            <a:spAutoFit/>
          </a:bodyPr>
          <a:lstStyle/>
          <a:p>
            <a:pPr marL="234950" indent="-234950" algn="just">
              <a:spcBef>
                <a:spcPts val="600"/>
              </a:spcBef>
              <a:buFont typeface="Courier New" pitchFamily="49" charset="0"/>
              <a:buChar char="o"/>
            </a:pPr>
            <a:r>
              <a:rPr lang="en-US" sz="2400" b="1" dirty="0" smtClean="0">
                <a:latin typeface="Arial Black" pitchFamily="34" charset="0"/>
              </a:rPr>
              <a:t>Coordinated policy and guideline initiatives are needed for providing a stable framework for energy development</a:t>
            </a:r>
          </a:p>
          <a:p>
            <a:pPr marL="234950" indent="-234950" algn="just">
              <a:spcBef>
                <a:spcPts val="600"/>
              </a:spcBef>
              <a:buFont typeface="Courier New" pitchFamily="49" charset="0"/>
              <a:buChar char="o"/>
            </a:pPr>
            <a:r>
              <a:rPr lang="en-US" sz="2400" b="1" dirty="0" smtClean="0">
                <a:latin typeface="Arial Black" pitchFamily="34" charset="0"/>
              </a:rPr>
              <a:t>In view of  very high temporal variations in availability of water resources, conservation and creation of more and more storage are required to optimize the benefits including those for hydropower</a:t>
            </a:r>
          </a:p>
          <a:p>
            <a:pPr marL="234950" indent="-234950" algn="just">
              <a:spcBef>
                <a:spcPts val="600"/>
              </a:spcBef>
              <a:buFont typeface="Courier New" pitchFamily="49" charset="0"/>
              <a:buChar char="o"/>
            </a:pPr>
            <a:r>
              <a:rPr lang="en-US" sz="2400" b="1" dirty="0" smtClean="0">
                <a:latin typeface="Arial Black" pitchFamily="34" charset="0"/>
              </a:rPr>
              <a:t>We must strive for ideal hydro-thermal mix of 40:60 from the current level of 16:84 </a:t>
            </a:r>
          </a:p>
          <a:p>
            <a:pPr marL="457200" indent="-457200">
              <a:spcBef>
                <a:spcPts val="600"/>
              </a:spcBef>
              <a:buFont typeface="Arial" pitchFamily="34" charset="0"/>
              <a:buChar char="•"/>
            </a:pPr>
            <a:endParaRPr lang="en-US" sz="2400" dirty="0"/>
          </a:p>
        </p:txBody>
      </p:sp>
      <p:sp>
        <p:nvSpPr>
          <p:cNvPr id="6" name="Subtitle 2"/>
          <p:cNvSpPr txBox="1">
            <a:spLocks/>
          </p:cNvSpPr>
          <p:nvPr/>
        </p:nvSpPr>
        <p:spPr>
          <a:xfrm>
            <a:off x="0" y="6248400"/>
            <a:ext cx="9144000" cy="609600"/>
          </a:xfrm>
          <a:prstGeom prst="rect">
            <a:avLst/>
          </a:prstGeom>
          <a:solidFill>
            <a:srgbClr val="00B0F0"/>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rgbClr val="0070C0"/>
                </a:solidFill>
                <a:effectLst/>
                <a:uLnTx/>
                <a:uFillTx/>
                <a:latin typeface="Arial Black" pitchFamily="34" charset="0"/>
                <a:ea typeface="+mn-ea"/>
                <a:cs typeface="+mn-cs"/>
              </a:rPr>
              <a:t>India Water Week-2015</a:t>
            </a:r>
            <a:endParaRPr kumimoji="0" lang="en-US" sz="1800" b="0" i="0" u="none" strike="noStrike" kern="1200" cap="none" spc="0" normalizeH="0" baseline="0" noProof="0" dirty="0" smtClean="0">
              <a:ln>
                <a:noFill/>
              </a:ln>
              <a:solidFill>
                <a:srgbClr val="0070C0"/>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0"/>
            <a:ext cx="8686800" cy="954107"/>
          </a:xfrm>
          <a:prstGeom prst="rect">
            <a:avLst/>
          </a:prstGeom>
          <a:noFill/>
        </p:spPr>
        <p:txBody>
          <a:bodyPr wrap="square" rtlCol="0">
            <a:spAutoFit/>
          </a:bodyPr>
          <a:lstStyle/>
          <a:p>
            <a:pPr algn="ctr"/>
            <a:r>
              <a:rPr lang="en-US" sz="2400" b="1" dirty="0" smtClean="0">
                <a:solidFill>
                  <a:schemeClr val="tx2">
                    <a:lumMod val="60000"/>
                    <a:lumOff val="40000"/>
                  </a:schemeClr>
                </a:solidFill>
                <a:latin typeface="Arial Black" pitchFamily="34" charset="0"/>
              </a:rPr>
              <a:t>GWP &amp; SAARC Seminar on </a:t>
            </a:r>
          </a:p>
          <a:p>
            <a:pPr algn="ctr"/>
            <a:r>
              <a:rPr lang="en-US" sz="3200" b="1" dirty="0" smtClean="0">
                <a:solidFill>
                  <a:schemeClr val="tx2">
                    <a:lumMod val="60000"/>
                    <a:lumOff val="40000"/>
                  </a:schemeClr>
                </a:solidFill>
                <a:latin typeface="Arial Black" pitchFamily="34" charset="0"/>
              </a:rPr>
              <a:t>“From Risk to Resilience”</a:t>
            </a:r>
          </a:p>
        </p:txBody>
      </p:sp>
      <p:sp>
        <p:nvSpPr>
          <p:cNvPr id="4" name="TextBox 3"/>
          <p:cNvSpPr txBox="1"/>
          <p:nvPr/>
        </p:nvSpPr>
        <p:spPr>
          <a:xfrm>
            <a:off x="381000" y="1524000"/>
            <a:ext cx="8534400" cy="2385268"/>
          </a:xfrm>
          <a:prstGeom prst="rect">
            <a:avLst/>
          </a:prstGeom>
          <a:noFill/>
        </p:spPr>
        <p:txBody>
          <a:bodyPr wrap="square" rtlCol="0">
            <a:spAutoFit/>
          </a:bodyPr>
          <a:lstStyle/>
          <a:p>
            <a:pPr marL="234950" indent="-234950" algn="just">
              <a:spcAft>
                <a:spcPts val="600"/>
              </a:spcAft>
              <a:buFont typeface="Courier New" pitchFamily="49" charset="0"/>
              <a:buChar char="o"/>
            </a:pPr>
            <a:r>
              <a:rPr lang="en-US" sz="2400" b="1" dirty="0" smtClean="0">
                <a:latin typeface="Arial Black" pitchFamily="34" charset="0"/>
              </a:rPr>
              <a:t>Need for due emphasis on capacity building, pooling of experts and joint research &amp; studies among countries of SAARC region</a:t>
            </a:r>
          </a:p>
          <a:p>
            <a:pPr marL="234950" indent="-234950" algn="just">
              <a:spcAft>
                <a:spcPts val="600"/>
              </a:spcAft>
              <a:buFont typeface="Courier New" pitchFamily="49" charset="0"/>
              <a:buChar char="o"/>
            </a:pPr>
            <a:r>
              <a:rPr lang="en-US" sz="2400" b="1" dirty="0" smtClean="0">
                <a:latin typeface="Arial Black" pitchFamily="34" charset="0"/>
              </a:rPr>
              <a:t>Urgent need for strengthening current response mechanism in respect of floods and particularly the urban flooding</a:t>
            </a:r>
          </a:p>
        </p:txBody>
      </p:sp>
      <p:sp>
        <p:nvSpPr>
          <p:cNvPr id="6" name="Subtitle 2"/>
          <p:cNvSpPr txBox="1">
            <a:spLocks/>
          </p:cNvSpPr>
          <p:nvPr/>
        </p:nvSpPr>
        <p:spPr>
          <a:xfrm>
            <a:off x="0" y="6248400"/>
            <a:ext cx="9144000" cy="609600"/>
          </a:xfrm>
          <a:prstGeom prst="rect">
            <a:avLst/>
          </a:prstGeom>
          <a:solidFill>
            <a:srgbClr val="00B0F0"/>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rgbClr val="0070C0"/>
                </a:solidFill>
                <a:effectLst/>
                <a:uLnTx/>
                <a:uFillTx/>
                <a:latin typeface="Arial Black" pitchFamily="34" charset="0"/>
                <a:ea typeface="+mn-ea"/>
                <a:cs typeface="+mn-cs"/>
              </a:rPr>
              <a:t>India Water Week-2015</a:t>
            </a:r>
            <a:endParaRPr kumimoji="0" lang="en-US" sz="1800" b="0" i="0" u="none" strike="noStrike" kern="1200" cap="none" spc="0" normalizeH="0" baseline="0" noProof="0" dirty="0" smtClean="0">
              <a:ln>
                <a:noFill/>
              </a:ln>
              <a:solidFill>
                <a:srgbClr val="0070C0"/>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533400" y="838200"/>
            <a:ext cx="7846068" cy="5515994"/>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098" name="Picture 2"/>
          <p:cNvPicPr>
            <a:picLocks noGrp="1" noChangeAspect="1" noChangeArrowheads="1"/>
          </p:cNvPicPr>
          <p:nvPr>
            <p:ph idx="1"/>
          </p:nvPr>
        </p:nvPicPr>
        <p:blipFill>
          <a:blip r:embed="rId2" cstate="print"/>
          <a:srcRect/>
          <a:stretch>
            <a:fillRect/>
          </a:stretch>
        </p:blipFill>
        <p:spPr bwMode="auto">
          <a:xfrm>
            <a:off x="457200" y="381000"/>
            <a:ext cx="8402138" cy="5580525"/>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2052" name="Picture 4" descr="F:\data\Backuup Rao sir 20.05.2013\D drive\TECHNICAL WORKS\INDIA WATER WEEK 2015\IWW 2015 EVENT PHOTOS,VIDEOS\IWW 2015 PIB - INAUGURAL CEREMONY PHOTOS\PHOTO 6.jpg"/>
          <p:cNvPicPr>
            <a:picLocks noChangeAspect="1" noChangeArrowheads="1"/>
          </p:cNvPicPr>
          <p:nvPr/>
        </p:nvPicPr>
        <p:blipFill>
          <a:blip r:embed="rId2" cstate="print"/>
          <a:srcRect/>
          <a:stretch>
            <a:fillRect/>
          </a:stretch>
        </p:blipFill>
        <p:spPr bwMode="auto">
          <a:xfrm>
            <a:off x="685800" y="381000"/>
            <a:ext cx="7772400" cy="5593516"/>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1164814" y="1600200"/>
            <a:ext cx="6814371" cy="4525963"/>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074" name="Picture 2"/>
          <p:cNvPicPr>
            <a:picLocks noGrp="1" noChangeAspect="1" noChangeArrowheads="1"/>
          </p:cNvPicPr>
          <p:nvPr>
            <p:ph idx="1"/>
          </p:nvPr>
        </p:nvPicPr>
        <p:blipFill>
          <a:blip r:embed="rId2" cstate="print"/>
          <a:srcRect/>
          <a:stretch>
            <a:fillRect/>
          </a:stretch>
        </p:blipFill>
        <p:spPr bwMode="auto">
          <a:xfrm>
            <a:off x="533400" y="914400"/>
            <a:ext cx="7703345" cy="5135563"/>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026" name="Picture 2"/>
          <p:cNvPicPr>
            <a:picLocks noChangeAspect="1" noChangeArrowheads="1"/>
          </p:cNvPicPr>
          <p:nvPr/>
        </p:nvPicPr>
        <p:blipFill>
          <a:blip r:embed="rId2" cstate="print"/>
          <a:srcRect/>
          <a:stretch>
            <a:fillRect/>
          </a:stretch>
        </p:blipFill>
        <p:spPr bwMode="auto">
          <a:xfrm>
            <a:off x="0" y="152400"/>
            <a:ext cx="9802813" cy="6510338"/>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0" name="Picture 2"/>
          <p:cNvPicPr>
            <a:picLocks noGrp="1" noChangeAspect="1" noChangeArrowheads="1"/>
          </p:cNvPicPr>
          <p:nvPr>
            <p:ph idx="1"/>
          </p:nvPr>
        </p:nvPicPr>
        <p:blipFill>
          <a:blip r:embed="rId2" cstate="print"/>
          <a:srcRect/>
          <a:stretch>
            <a:fillRect/>
          </a:stretch>
        </p:blipFill>
        <p:spPr bwMode="auto">
          <a:xfrm>
            <a:off x="1164814" y="1600200"/>
            <a:ext cx="6814371" cy="4525963"/>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0" name="Picture 2"/>
          <p:cNvPicPr>
            <a:picLocks noGrp="1" noChangeAspect="1" noChangeArrowheads="1"/>
          </p:cNvPicPr>
          <p:nvPr>
            <p:ph idx="1"/>
          </p:nvPr>
        </p:nvPicPr>
        <p:blipFill>
          <a:blip r:embed="rId2" cstate="print"/>
          <a:srcRect/>
          <a:stretch>
            <a:fillRect/>
          </a:stretch>
        </p:blipFill>
        <p:spPr bwMode="auto">
          <a:xfrm>
            <a:off x="685800" y="762000"/>
            <a:ext cx="7846924" cy="5211763"/>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098" name="Picture 2"/>
          <p:cNvPicPr>
            <a:picLocks noGrp="1" noChangeAspect="1" noChangeArrowheads="1"/>
          </p:cNvPicPr>
          <p:nvPr>
            <p:ph idx="1"/>
          </p:nvPr>
        </p:nvPicPr>
        <p:blipFill>
          <a:blip r:embed="rId2" cstate="print"/>
          <a:srcRect/>
          <a:stretch>
            <a:fillRect/>
          </a:stretch>
        </p:blipFill>
        <p:spPr bwMode="auto">
          <a:xfrm>
            <a:off x="1143000" y="533400"/>
            <a:ext cx="7521986" cy="5668963"/>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447800" y="2057400"/>
            <a:ext cx="6400800" cy="1752600"/>
          </a:xfrm>
        </p:spPr>
        <p:txBody>
          <a:bodyPr>
            <a:normAutofit/>
          </a:bodyPr>
          <a:lstStyle/>
          <a:p>
            <a:r>
              <a:rPr lang="en-US" sz="9600" dirty="0" smtClean="0">
                <a:solidFill>
                  <a:schemeClr val="tx1"/>
                </a:solidFill>
                <a:latin typeface="Arial Black" pitchFamily="34" charset="0"/>
              </a:rPr>
              <a:t>Thanks</a:t>
            </a:r>
            <a:endParaRPr lang="en-US" sz="9600" dirty="0">
              <a:solidFill>
                <a:schemeClr val="tx1"/>
              </a:solidFill>
              <a:latin typeface="Arial Black" pitchFamily="34" charset="0"/>
            </a:endParaRPr>
          </a:p>
        </p:txBody>
      </p:sp>
      <p:sp>
        <p:nvSpPr>
          <p:cNvPr id="6" name="Subtitle 2"/>
          <p:cNvSpPr txBox="1">
            <a:spLocks/>
          </p:cNvSpPr>
          <p:nvPr/>
        </p:nvSpPr>
        <p:spPr>
          <a:xfrm>
            <a:off x="0" y="6248400"/>
            <a:ext cx="9144000" cy="609600"/>
          </a:xfrm>
          <a:prstGeom prst="rect">
            <a:avLst/>
          </a:prstGeom>
          <a:solidFill>
            <a:srgbClr val="00B0F0"/>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rgbClr val="0070C0"/>
                </a:solidFill>
                <a:effectLst/>
                <a:uLnTx/>
                <a:uFillTx/>
                <a:latin typeface="Arial Black" pitchFamily="34" charset="0"/>
                <a:ea typeface="+mn-ea"/>
                <a:cs typeface="+mn-cs"/>
              </a:rPr>
              <a:t>India Water Week-2015</a:t>
            </a:r>
            <a:endParaRPr kumimoji="0" lang="en-US" sz="1800" b="0" i="0" u="none" strike="noStrike" kern="1200" cap="none" spc="0" normalizeH="0" baseline="0" noProof="0" dirty="0" smtClean="0">
              <a:ln>
                <a:noFill/>
              </a:ln>
              <a:solidFill>
                <a:srgbClr val="0070C0"/>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2051" name="Picture 3" descr="F:\data\Backuup Rao sir 20.05.2013\D drive\TECHNICAL WORKS\INDIA WATER WEEK 2015\IWW 2015 EVENT PHOTOS,VIDEOS\IWW 2015 PIB - INAUGURAL CEREMONY PHOTOS\PHOTO 5 M. VENKAIAH NAIDU.jpg"/>
          <p:cNvPicPr>
            <a:picLocks noChangeAspect="1" noChangeArrowheads="1"/>
          </p:cNvPicPr>
          <p:nvPr/>
        </p:nvPicPr>
        <p:blipFill>
          <a:blip r:embed="rId2" cstate="print"/>
          <a:srcRect/>
          <a:stretch>
            <a:fillRect/>
          </a:stretch>
        </p:blipFill>
        <p:spPr bwMode="auto">
          <a:xfrm flipH="1">
            <a:off x="304800" y="224432"/>
            <a:ext cx="8458199" cy="6279464"/>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1028" name="Picture 4" descr="F:\data\Backuup Rao sir 20.05.2013\D drive\TECHNICAL WORKS\INDIA WATER WEEK 2015\IWW 2015 EVENT PHOTOS,VIDEOS\IWW 2015 PIB - INAUGURAL CEREMONY PHOTOS\PHOTO 4 UMA BHARTI.jpg"/>
          <p:cNvPicPr>
            <a:picLocks noChangeAspect="1" noChangeArrowheads="1"/>
          </p:cNvPicPr>
          <p:nvPr/>
        </p:nvPicPr>
        <p:blipFill>
          <a:blip r:embed="rId2" cstate="print"/>
          <a:srcRect/>
          <a:stretch>
            <a:fillRect/>
          </a:stretch>
        </p:blipFill>
        <p:spPr bwMode="auto">
          <a:xfrm>
            <a:off x="1600200" y="304800"/>
            <a:ext cx="6048647" cy="629153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1030" name="Picture 6" descr="F:\data\Backuup Rao sir 20.05.2013\D drive\TECHNICAL WORKS\INDIA WATER WEEK 2015\IWW 2015 EVENT PHOTOS,VIDEOS\IWW 2015 PIB - INAUGURAL CEREMONY PHOTOS\PHOTO 3.jpg"/>
          <p:cNvPicPr>
            <a:picLocks noChangeAspect="1" noChangeArrowheads="1"/>
          </p:cNvPicPr>
          <p:nvPr/>
        </p:nvPicPr>
        <p:blipFill>
          <a:blip r:embed="rId2" cstate="print"/>
          <a:srcRect/>
          <a:stretch>
            <a:fillRect/>
          </a:stretch>
        </p:blipFill>
        <p:spPr bwMode="auto">
          <a:xfrm>
            <a:off x="1828800" y="457200"/>
            <a:ext cx="6595119" cy="6122031"/>
          </a:xfrm>
          <a:prstGeom prst="rect">
            <a:avLst/>
          </a:prstGeom>
          <a:noFill/>
        </p:spPr>
      </p:pic>
      <p:sp>
        <p:nvSpPr>
          <p:cNvPr id="7" name="Content Placeholder 6"/>
          <p:cNvSpPr>
            <a:spLocks noGrp="1"/>
          </p:cNvSpPr>
          <p:nvPr>
            <p:ph idx="1"/>
          </p:nvPr>
        </p:nvSpPr>
        <p:spPr/>
        <p:txBody>
          <a:bodyPr/>
          <a:lstStyle/>
          <a:p>
            <a:endParaRPr lang="en-IN" dirty="0">
              <a:solidFill>
                <a:srgbClr val="FF0000"/>
              </a:solidFill>
            </a:endParaRPr>
          </a:p>
        </p:txBody>
      </p:sp>
      <p:pic>
        <p:nvPicPr>
          <p:cNvPr id="8" name="Picture 6" descr="F:\data\Backuup Rao sir 20.05.2013\D drive\TECHNICAL WORKS\INDIA WATER WEEK 2015\IWW 2015 EVENT PHOTOS,VIDEOS\IWW 2015 PIB - INAUGURAL CEREMONY PHOTOS\PHOTO 3.jpg"/>
          <p:cNvPicPr>
            <a:picLocks noChangeAspect="1" noChangeArrowheads="1"/>
          </p:cNvPicPr>
          <p:nvPr/>
        </p:nvPicPr>
        <p:blipFill>
          <a:blip r:embed="rId2" cstate="print"/>
          <a:srcRect/>
          <a:stretch>
            <a:fillRect/>
          </a:stretch>
        </p:blipFill>
        <p:spPr bwMode="auto">
          <a:xfrm>
            <a:off x="1219200" y="457200"/>
            <a:ext cx="6595119" cy="6122031"/>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1027" name="Picture 3" descr="F:\data\Backuup Rao sir 20.05.2013\D drive\TECHNICAL WORKS\INDIA WATER WEEK 2015\IWW 2015 EVENT PHOTOS,VIDEOS\IWW 2015 PIB - INAUGURAL CEREMONY PHOTOS\IWW 2015 PHOTOS FROM PIB.jpg"/>
          <p:cNvPicPr>
            <a:picLocks noGrp="1" noChangeAspect="1" noChangeArrowheads="1"/>
          </p:cNvPicPr>
          <p:nvPr>
            <p:ph idx="1"/>
          </p:nvPr>
        </p:nvPicPr>
        <p:blipFill>
          <a:blip r:embed="rId2" cstate="print"/>
          <a:srcRect/>
          <a:stretch>
            <a:fillRect/>
          </a:stretch>
        </p:blipFill>
        <p:spPr bwMode="auto">
          <a:xfrm>
            <a:off x="1143000" y="609600"/>
            <a:ext cx="7111425" cy="5715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F:\data\Backuup Rao sir 20.05.2013\D drive\TECHNICAL WORKS\INDIA WATER WEEK 2015\IWW 2015 EVENT PHOTOS,VIDEOS\IWW 2015 PIB - INAUGURAL CEREMONY PHOTOS\PHOTO 2  - IWW.jpg"/>
          <p:cNvPicPr>
            <a:picLocks noChangeAspect="1" noChangeArrowheads="1"/>
          </p:cNvPicPr>
          <p:nvPr/>
        </p:nvPicPr>
        <p:blipFill>
          <a:blip r:embed="rId2" cstate="print"/>
          <a:srcRect/>
          <a:stretch>
            <a:fillRect/>
          </a:stretch>
        </p:blipFill>
        <p:spPr bwMode="auto">
          <a:xfrm>
            <a:off x="914400" y="533400"/>
            <a:ext cx="7086600" cy="58473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endParaRPr lang="en-US" dirty="0"/>
          </a:p>
        </p:txBody>
      </p:sp>
      <p:pic>
        <p:nvPicPr>
          <p:cNvPr id="10" name="Picture 9" descr="IMG_20150113_105302.jpg"/>
          <p:cNvPicPr>
            <a:picLocks noChangeAspect="1"/>
          </p:cNvPicPr>
          <p:nvPr/>
        </p:nvPicPr>
        <p:blipFill>
          <a:blip r:embed="rId2" cstate="print"/>
          <a:stretch>
            <a:fillRect/>
          </a:stretch>
        </p:blipFill>
        <p:spPr>
          <a:xfrm>
            <a:off x="685800" y="990600"/>
            <a:ext cx="6629400" cy="4927600"/>
          </a:xfrm>
          <a:prstGeom prst="rect">
            <a:avLst/>
          </a:prstGeom>
        </p:spPr>
      </p:pic>
      <p:sp>
        <p:nvSpPr>
          <p:cNvPr id="11" name="TextBox 10"/>
          <p:cNvSpPr txBox="1"/>
          <p:nvPr/>
        </p:nvSpPr>
        <p:spPr>
          <a:xfrm>
            <a:off x="1066800" y="304800"/>
            <a:ext cx="7391400" cy="584775"/>
          </a:xfrm>
          <a:prstGeom prst="rect">
            <a:avLst/>
          </a:prstGeom>
          <a:noFill/>
        </p:spPr>
        <p:txBody>
          <a:bodyPr wrap="square" rtlCol="0">
            <a:spAutoFit/>
          </a:bodyPr>
          <a:lstStyle/>
          <a:p>
            <a:pPr algn="ctr"/>
            <a:r>
              <a:rPr lang="en-US" sz="3200" dirty="0" smtClean="0">
                <a:latin typeface="Arial Black" pitchFamily="34" charset="0"/>
              </a:rPr>
              <a:t>Inauguration at </a:t>
            </a:r>
            <a:r>
              <a:rPr lang="en-US" sz="3200" dirty="0" err="1" smtClean="0">
                <a:latin typeface="Arial Black" pitchFamily="34" charset="0"/>
              </a:rPr>
              <a:t>Vigyan</a:t>
            </a:r>
            <a:r>
              <a:rPr lang="en-US" sz="3200" dirty="0" smtClean="0">
                <a:latin typeface="Arial Black" pitchFamily="34" charset="0"/>
              </a:rPr>
              <a:t> </a:t>
            </a:r>
            <a:r>
              <a:rPr lang="en-US" sz="3200" dirty="0" err="1" smtClean="0">
                <a:latin typeface="Arial Black" pitchFamily="34" charset="0"/>
              </a:rPr>
              <a:t>Bhawan</a:t>
            </a:r>
            <a:r>
              <a:rPr lang="en-US" sz="3200" dirty="0" smtClean="0">
                <a:latin typeface="Arial Black" pitchFamily="34" charset="0"/>
              </a:rPr>
              <a:t> </a:t>
            </a:r>
            <a:endParaRPr lang="en-US" sz="3200" dirty="0">
              <a:latin typeface="Arial Black" pitchFamily="34" charset="0"/>
            </a:endParaRPr>
          </a:p>
        </p:txBody>
      </p:sp>
      <p:sp>
        <p:nvSpPr>
          <p:cNvPr id="13" name="Subtitle 2"/>
          <p:cNvSpPr txBox="1">
            <a:spLocks/>
          </p:cNvSpPr>
          <p:nvPr/>
        </p:nvSpPr>
        <p:spPr>
          <a:xfrm>
            <a:off x="0" y="6248400"/>
            <a:ext cx="9144000" cy="609600"/>
          </a:xfrm>
          <a:prstGeom prst="rect">
            <a:avLst/>
          </a:prstGeom>
          <a:solidFill>
            <a:srgbClr val="00B0F0"/>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rgbClr val="0070C0"/>
                </a:solidFill>
                <a:effectLst/>
                <a:uLnTx/>
                <a:uFillTx/>
                <a:latin typeface="Arial Black" pitchFamily="34" charset="0"/>
                <a:ea typeface="+mn-ea"/>
                <a:cs typeface="+mn-cs"/>
              </a:rPr>
              <a:t>India Water Week-2015</a:t>
            </a:r>
            <a:endParaRPr kumimoji="0" lang="en-US" sz="1800" b="0" i="0" u="none" strike="noStrike" kern="1200" cap="none" spc="0" normalizeH="0" baseline="0" noProof="0" dirty="0" smtClean="0">
              <a:ln>
                <a:noFill/>
              </a:ln>
              <a:solidFill>
                <a:srgbClr val="0070C0"/>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339</TotalTime>
  <Words>872</Words>
  <Application>Microsoft Office PowerPoint</Application>
  <PresentationFormat>On-screen Show (4:3)</PresentationFormat>
  <Paragraphs>96</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Water Management for                        Sustainable Development</vt:lpstr>
      <vt:lpstr>Slide 2</vt:lpstr>
      <vt:lpstr>Slide 3</vt:lpstr>
      <vt:lpstr>Slide 4</vt:lpstr>
      <vt:lpstr>Slide 5</vt:lpstr>
      <vt:lpstr>Slide 6</vt:lpstr>
      <vt:lpstr>Slide 7</vt:lpstr>
      <vt:lpstr>Slide 8</vt:lpstr>
      <vt:lpstr>Slide 9</vt:lpstr>
      <vt:lpstr>Slide 10</vt:lpstr>
      <vt:lpstr>The Events Organized </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Sub-Theme : Water for sustaining life a)   </dc:title>
  <dc:creator>hyrt</dc:creator>
  <cp:lastModifiedBy>K.K RAO</cp:lastModifiedBy>
  <cp:revision>79</cp:revision>
  <dcterms:created xsi:type="dcterms:W3CDTF">2006-08-16T00:00:00Z</dcterms:created>
  <dcterms:modified xsi:type="dcterms:W3CDTF">2015-01-21T06:14:54Z</dcterms:modified>
</cp:coreProperties>
</file>