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71" r:id="rId2"/>
    <p:sldId id="534" r:id="rId3"/>
    <p:sldId id="462" r:id="rId4"/>
    <p:sldId id="463" r:id="rId5"/>
    <p:sldId id="506" r:id="rId6"/>
    <p:sldId id="464" r:id="rId7"/>
    <p:sldId id="535" r:id="rId8"/>
    <p:sldId id="507" r:id="rId9"/>
    <p:sldId id="510" r:id="rId10"/>
    <p:sldId id="512" r:id="rId11"/>
    <p:sldId id="508" r:id="rId12"/>
    <p:sldId id="478" r:id="rId13"/>
    <p:sldId id="480" r:id="rId14"/>
    <p:sldId id="525" r:id="rId15"/>
    <p:sldId id="522" r:id="rId16"/>
    <p:sldId id="515" r:id="rId17"/>
    <p:sldId id="513" r:id="rId18"/>
    <p:sldId id="502" r:id="rId19"/>
    <p:sldId id="457" r:id="rId20"/>
    <p:sldId id="531" r:id="rId21"/>
    <p:sldId id="428" r:id="rId22"/>
    <p:sldId id="516" r:id="rId23"/>
    <p:sldId id="524" r:id="rId24"/>
    <p:sldId id="519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BB8"/>
    <a:srgbClr val="FA9106"/>
    <a:srgbClr val="FFFFCC"/>
    <a:srgbClr val="4CDB8A"/>
    <a:srgbClr val="FF5050"/>
    <a:srgbClr val="FF3300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4671" autoAdjust="0"/>
  </p:normalViewPr>
  <p:slideViewPr>
    <p:cSldViewPr>
      <p:cViewPr>
        <p:scale>
          <a:sx n="60" d="100"/>
          <a:sy n="60" d="100"/>
        </p:scale>
        <p:origin x="-159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SANE(NEW)\ICID\UN\UNPop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60122216157371E-2"/>
          <c:y val="2.567042554043672E-2"/>
          <c:w val="0.86809008467519611"/>
          <c:h val="0.83101307534618174"/>
        </c:manualLayout>
      </c:layout>
      <c:areaChart>
        <c:grouping val="standard"/>
        <c:varyColors val="0"/>
        <c:ser>
          <c:idx val="0"/>
          <c:order val="0"/>
          <c:tx>
            <c:strRef>
              <c:f>اصلی!$B$4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70C0"/>
            </a:solidFill>
            <a:effectLst>
              <a:outerShdw blurRad="76200" dist="12700" dir="8100000" sy="-23000" kx="800400" algn="br" rotWithShape="0">
                <a:schemeClr val="tx1">
                  <a:alpha val="20000"/>
                </a:schemeClr>
              </a:outerShdw>
            </a:effectLst>
          </c:spPr>
          <c:cat>
            <c:numRef>
              <c:f>اصلی!$C$3:$W$3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اصلی!$C$4:$W$4</c:f>
              <c:numCache>
                <c:formatCode>#,##0</c:formatCode>
                <c:ptCount val="21"/>
                <c:pt idx="0">
                  <c:v>2525.779</c:v>
                </c:pt>
                <c:pt idx="1">
                  <c:v>2761.6509999999998</c:v>
                </c:pt>
                <c:pt idx="2">
                  <c:v>3026.0030000000002</c:v>
                </c:pt>
                <c:pt idx="3">
                  <c:v>3329.1219999999998</c:v>
                </c:pt>
                <c:pt idx="4">
                  <c:v>3691.1729999999998</c:v>
                </c:pt>
                <c:pt idx="5">
                  <c:v>4071.02</c:v>
                </c:pt>
                <c:pt idx="6">
                  <c:v>4449.049</c:v>
                </c:pt>
                <c:pt idx="7">
                  <c:v>4863.6020000000044</c:v>
                </c:pt>
                <c:pt idx="8">
                  <c:v>5320.817</c:v>
                </c:pt>
                <c:pt idx="9">
                  <c:v>5741.822000000011</c:v>
                </c:pt>
                <c:pt idx="10">
                  <c:v>6127.7</c:v>
                </c:pt>
                <c:pt idx="11">
                  <c:v>6514.0950000000003</c:v>
                </c:pt>
                <c:pt idx="12">
                  <c:v>6916.183</c:v>
                </c:pt>
                <c:pt idx="13">
                  <c:v>7324.7820000000002</c:v>
                </c:pt>
                <c:pt idx="14">
                  <c:v>7716.7490000000007</c:v>
                </c:pt>
                <c:pt idx="15">
                  <c:v>8083.4130000000005</c:v>
                </c:pt>
                <c:pt idx="16">
                  <c:v>8424.936999999969</c:v>
                </c:pt>
                <c:pt idx="17">
                  <c:v>8743.4470000000001</c:v>
                </c:pt>
                <c:pt idx="18">
                  <c:v>9038.686999999969</c:v>
                </c:pt>
                <c:pt idx="19">
                  <c:v>9308.4380000000001</c:v>
                </c:pt>
                <c:pt idx="20">
                  <c:v>9550.944999999987</c:v>
                </c:pt>
              </c:numCache>
            </c:numRef>
          </c:val>
        </c:ser>
        <c:ser>
          <c:idx val="2"/>
          <c:order val="1"/>
          <c:tx>
            <c:strRef>
              <c:f>اصلی!$B$6</c:f>
              <c:strCache>
                <c:ptCount val="1"/>
                <c:pt idx="0">
                  <c:v>Less developed regions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اصلی!$C$3:$W$3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اصلی!$C$6:$W$6</c:f>
              <c:numCache>
                <c:formatCode>#,##0</c:formatCode>
                <c:ptCount val="21"/>
                <c:pt idx="0">
                  <c:v>1712.836</c:v>
                </c:pt>
                <c:pt idx="1">
                  <c:v>1898.2550000000001</c:v>
                </c:pt>
                <c:pt idx="2">
                  <c:v>2110.9690000000001</c:v>
                </c:pt>
                <c:pt idx="3">
                  <c:v>2363.3140000000012</c:v>
                </c:pt>
                <c:pt idx="4">
                  <c:v>2682.9430000000002</c:v>
                </c:pt>
                <c:pt idx="5">
                  <c:v>3022.8940000000002</c:v>
                </c:pt>
                <c:pt idx="6">
                  <c:v>3365.971000000005</c:v>
                </c:pt>
                <c:pt idx="7">
                  <c:v>3747.5329999999999</c:v>
                </c:pt>
                <c:pt idx="8">
                  <c:v>4172.5379999999996</c:v>
                </c:pt>
                <c:pt idx="9">
                  <c:v>4568.3390000000009</c:v>
                </c:pt>
                <c:pt idx="10">
                  <c:v>4934.3460000000014</c:v>
                </c:pt>
                <c:pt idx="11">
                  <c:v>5298.9450000000006</c:v>
                </c:pt>
                <c:pt idx="12">
                  <c:v>5675.2490000000007</c:v>
                </c:pt>
                <c:pt idx="13">
                  <c:v>6065.1940000000004</c:v>
                </c:pt>
                <c:pt idx="14">
                  <c:v>6441.8200000000024</c:v>
                </c:pt>
                <c:pt idx="15">
                  <c:v>6797.2560000000003</c:v>
                </c:pt>
                <c:pt idx="16">
                  <c:v>7131.0329999999994</c:v>
                </c:pt>
                <c:pt idx="17">
                  <c:v>7444.8020000000024</c:v>
                </c:pt>
                <c:pt idx="18">
                  <c:v>7737.3860000000004</c:v>
                </c:pt>
                <c:pt idx="19">
                  <c:v>8005.8060000000014</c:v>
                </c:pt>
                <c:pt idx="20">
                  <c:v>8247.8349999999791</c:v>
                </c:pt>
              </c:numCache>
            </c:numRef>
          </c:val>
        </c:ser>
        <c:ser>
          <c:idx val="1"/>
          <c:order val="2"/>
          <c:tx>
            <c:strRef>
              <c:f>اصلی!$B$5</c:f>
              <c:strCache>
                <c:ptCount val="1"/>
                <c:pt idx="0">
                  <c:v>More developed regions</c:v>
                </c:pt>
              </c:strCache>
            </c:strRef>
          </c:tx>
          <c:spPr>
            <a:solidFill>
              <a:srgbClr val="FF3300"/>
            </a:solidFill>
          </c:spPr>
          <c:cat>
            <c:numRef>
              <c:f>اصلی!$C$3:$W$3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اصلی!$C$5:$W$5</c:f>
              <c:numCache>
                <c:formatCode>#,##0</c:formatCode>
                <c:ptCount val="21"/>
                <c:pt idx="0">
                  <c:v>812.94299999999839</c:v>
                </c:pt>
                <c:pt idx="1">
                  <c:v>863.39599999999996</c:v>
                </c:pt>
                <c:pt idx="2">
                  <c:v>915.03399999999999</c:v>
                </c:pt>
                <c:pt idx="3">
                  <c:v>965.80899999999997</c:v>
                </c:pt>
                <c:pt idx="4">
                  <c:v>1008.23</c:v>
                </c:pt>
                <c:pt idx="5">
                  <c:v>1048.126</c:v>
                </c:pt>
                <c:pt idx="6">
                  <c:v>1083.077</c:v>
                </c:pt>
                <c:pt idx="7">
                  <c:v>1116.068</c:v>
                </c:pt>
                <c:pt idx="8">
                  <c:v>1148.278</c:v>
                </c:pt>
                <c:pt idx="9">
                  <c:v>1173.4839999999999</c:v>
                </c:pt>
                <c:pt idx="10">
                  <c:v>1193.355</c:v>
                </c:pt>
                <c:pt idx="11">
                  <c:v>1215.1489999999999</c:v>
                </c:pt>
                <c:pt idx="12">
                  <c:v>1240.9349999999999</c:v>
                </c:pt>
                <c:pt idx="13">
                  <c:v>1259.588</c:v>
                </c:pt>
                <c:pt idx="14">
                  <c:v>1274.9290000000001</c:v>
                </c:pt>
                <c:pt idx="15">
                  <c:v>1286.1569999999999</c:v>
                </c:pt>
                <c:pt idx="16">
                  <c:v>1293.9050000000011</c:v>
                </c:pt>
                <c:pt idx="17">
                  <c:v>1298.645</c:v>
                </c:pt>
                <c:pt idx="18">
                  <c:v>1301.3009999999999</c:v>
                </c:pt>
                <c:pt idx="19">
                  <c:v>1302.6319999999998</c:v>
                </c:pt>
                <c:pt idx="20">
                  <c:v>1303.1099999999999</c:v>
                </c:pt>
              </c:numCache>
            </c:numRef>
          </c:val>
        </c:ser>
        <c:ser>
          <c:idx val="3"/>
          <c:order val="3"/>
          <c:tx>
            <c:strRef>
              <c:f>اصلی!$B$7</c:f>
              <c:strCache>
                <c:ptCount val="1"/>
                <c:pt idx="0">
                  <c:v>Least developed countries</c:v>
                </c:pt>
              </c:strCache>
            </c:strRef>
          </c:tx>
          <c:spPr>
            <a:solidFill>
              <a:srgbClr val="8C3FC5"/>
            </a:solidFill>
          </c:spPr>
          <c:cat>
            <c:numRef>
              <c:f>اصلی!$C$3:$W$3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اصلی!$C$7:$W$7</c:f>
              <c:numCache>
                <c:formatCode>#,##0</c:formatCode>
                <c:ptCount val="21"/>
                <c:pt idx="0">
                  <c:v>195.22899999999998</c:v>
                </c:pt>
                <c:pt idx="1">
                  <c:v>215.79</c:v>
                </c:pt>
                <c:pt idx="2">
                  <c:v>241.27399999999992</c:v>
                </c:pt>
                <c:pt idx="3">
                  <c:v>272.02</c:v>
                </c:pt>
                <c:pt idx="4">
                  <c:v>309.0879999999994</c:v>
                </c:pt>
                <c:pt idx="5">
                  <c:v>347.28599999999926</c:v>
                </c:pt>
                <c:pt idx="6">
                  <c:v>392.98999999999927</c:v>
                </c:pt>
                <c:pt idx="7">
                  <c:v>446.37099999999964</c:v>
                </c:pt>
                <c:pt idx="8">
                  <c:v>509.35399999999993</c:v>
                </c:pt>
                <c:pt idx="9">
                  <c:v>585.01</c:v>
                </c:pt>
                <c:pt idx="10">
                  <c:v>663.25099999999998</c:v>
                </c:pt>
                <c:pt idx="11">
                  <c:v>748.29900000000055</c:v>
                </c:pt>
                <c:pt idx="12">
                  <c:v>838.80699999999877</c:v>
                </c:pt>
                <c:pt idx="13">
                  <c:v>940.125</c:v>
                </c:pt>
                <c:pt idx="14">
                  <c:v>1049.413</c:v>
                </c:pt>
                <c:pt idx="15">
                  <c:v>1165.3989999999999</c:v>
                </c:pt>
                <c:pt idx="16">
                  <c:v>1287.0429999999999</c:v>
                </c:pt>
                <c:pt idx="17">
                  <c:v>1413.6019999999999</c:v>
                </c:pt>
                <c:pt idx="18">
                  <c:v>1544.0529999999999</c:v>
                </c:pt>
                <c:pt idx="19">
                  <c:v>1676.8439999999998</c:v>
                </c:pt>
                <c:pt idx="20">
                  <c:v>1810.59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96192"/>
        <c:axId val="96174656"/>
      </c:areaChart>
      <c:catAx>
        <c:axId val="1210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lang="en-GB" sz="1050" b="1">
                <a:latin typeface="+mj-lt"/>
              </a:defRPr>
            </a:pPr>
            <a:endParaRPr lang="en-US"/>
          </a:p>
        </c:txPr>
        <c:crossAx val="96174656"/>
        <c:crosses val="autoZero"/>
        <c:auto val="1"/>
        <c:lblAlgn val="ctr"/>
        <c:lblOffset val="100"/>
        <c:noMultiLvlLbl val="0"/>
      </c:catAx>
      <c:valAx>
        <c:axId val="96174656"/>
        <c:scaling>
          <c:orientation val="minMax"/>
          <c:max val="1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GB"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million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4159192933435439E-2"/>
              <c:y val="5.8818485357141771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lang="en-GB" b="1">
                <a:latin typeface="+mj-lt"/>
              </a:defRPr>
            </a:pPr>
            <a:endParaRPr lang="en-US"/>
          </a:p>
        </c:txPr>
        <c:crossAx val="121096192"/>
        <c:crosses val="autoZero"/>
        <c:crossBetween val="midCat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lang="en-GB" sz="11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0.11504</cdr:x>
      <cdr:y>0.02933</cdr:y>
    </cdr:from>
    <cdr:to>
      <cdr:x>0.58428</cdr:x>
      <cdr:y>0.07683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928694" y="161116"/>
          <a:ext cx="3787937" cy="2609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l"/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data UNDP Population Reference Bureau  (2012 Revision)  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Global Water Demand Chalenges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C136-BE7A-4AC9-B9A8-2807044CF6FA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A6BCB-EA36-44E6-85EB-BF5A4A72A4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307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Global Water Demand Chalenges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9C7A3-7BF3-49A5-8DCB-53B62036D360}" type="datetimeFigureOut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DCF8D-341B-44B6-92C7-BAC54FBDB7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22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Insert a picture illustrating a season in your country.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Global Water Demand Chalenges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Global Water Demand Chalenges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a picture of one of the geographic features of your country.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Global Water Demand Chalenges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key points in the history of your country to the timeline.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Global Water Demand Chalenges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key points in the history of your country to the timeline.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Global Water Demand Chalenges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D5BF-9002-4BF1-B3A9-8DBE9FCF4E49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C463-3779-4062-B158-EB12085F0E6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CDB3-FEDD-4398-AF77-2C17B9EFC544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19F0AF8-6377-442E-B7E9-40B20FF41E78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1FF11D-41AF-4538-B69C-980A1AE1CB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>
            <a:lvl1pPr algn="l" rtl="0"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FD4CCA5C-5638-4907-98D8-590A2F0BE831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D801A6FC-E896-47D1-B870-2A829BBEE4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fld id="{548879D7-9D2B-4B0E-8A8A-DF6FDD442D31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E51B5C01-6E3D-495D-9B7A-A870FCA8A7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B0132-3829-4E9D-B01D-A0D748B3E889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D0AF-88E9-4CA7-9235-0B4D067844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406A-1EFE-4234-B3DF-5B299E6B3121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E941-5E62-4E8F-ADBD-46851AF3E592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317-D876-4AEC-A020-F354E2D1416E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390F-6428-49EA-97D5-B37DF5FEFFA5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BC89-8787-4386-AAEE-19EEBAF11685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2C61-FBFA-4525-B4D7-2FF42A9688FD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BE21-8B74-4E47-B4C6-BB7C5BB555A3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2700-380A-4935-847B-944101EF194B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CCCA7-59F9-4B5D-BC40-79379977F931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81B80A-99C1-478D-A44F-8FB04C22C67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852936"/>
            <a:ext cx="8169275" cy="1644784"/>
          </a:xfrm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Productivity 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Road to Sustainable Agriculture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219" y="5301208"/>
            <a:ext cx="34136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Dr. Saeed Nairizi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smtClean="0"/>
              <a:t>President, ICID</a:t>
            </a:r>
          </a:p>
        </p:txBody>
      </p:sp>
      <p:pic>
        <p:nvPicPr>
          <p:cNvPr id="4" name="Picture 3" descr="icid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516" y="185745"/>
            <a:ext cx="2215709" cy="2314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774" y="6309320"/>
            <a:ext cx="10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Jan. 2015</a:t>
            </a:r>
            <a:endParaRPr lang="fa-IR" b="1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476672"/>
            <a:ext cx="8820472" cy="952064"/>
          </a:xfrm>
        </p:spPr>
        <p:txBody>
          <a:bodyPr anchor="ctr">
            <a:no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Anticipated Sources of Growth in Crop Production, 1997-2030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848993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505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397" y="1861352"/>
            <a:ext cx="8229600" cy="1152525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Developing Countries Food Self Sufficiency</a:t>
            </a:r>
            <a:endParaRPr lang="en-US" sz="28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3158902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 Narrow" pitchFamily="34" charset="0"/>
              </a:rPr>
              <a:t>91 % (at present)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0" y="5159152"/>
            <a:ext cx="2689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86 % (in 2030)</a:t>
            </a:r>
          </a:p>
        </p:txBody>
      </p:sp>
      <p:sp>
        <p:nvSpPr>
          <p:cNvPr id="14" name="Right Arrow 13"/>
          <p:cNvSpPr/>
          <p:nvPr/>
        </p:nvSpPr>
        <p:spPr>
          <a:xfrm rot="2878756">
            <a:off x="3912712" y="4165151"/>
            <a:ext cx="1357313" cy="85725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10461"/>
            <a:ext cx="3189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FAO  Reports :</a:t>
            </a:r>
            <a:endParaRPr lang="fa-IR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6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>
          <a:xfrm>
            <a:off x="971822" y="980777"/>
            <a:ext cx="6840538" cy="1008063"/>
          </a:xfr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r>
              <a:rPr lang="en-US" sz="4400" b="1" dirty="0" smtClean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options ?</a:t>
            </a:r>
            <a:endParaRPr lang="en-US" sz="4400" b="1" dirty="0">
              <a:ln w="635">
                <a:noFill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943897" y="2380912"/>
            <a:ext cx="6220391" cy="22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kern="0" dirty="0" smtClean="0">
                <a:latin typeface="Arial Narrow" pitchFamily="34" charset="0"/>
                <a:ea typeface="+mj-ea"/>
                <a:cs typeface="Arial" pitchFamily="34" charset="0"/>
              </a:rPr>
              <a:t>Rain water productivity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kern="0" dirty="0" smtClean="0"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Agricultural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water productivity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f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5136733" cy="3715570"/>
          </a:xfrm>
          <a:prstGeom prst="rect">
            <a:avLst/>
          </a:prstGeom>
        </p:spPr>
      </p:pic>
      <p:pic>
        <p:nvPicPr>
          <p:cNvPr id="5" name="Picture 4" descr="kurdestan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729" y="1337805"/>
            <a:ext cx="4231865" cy="28212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632301"/>
            <a:ext cx="36102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Rain water productivity</a:t>
            </a:r>
            <a:endParaRPr lang="fa-IR" sz="2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1196752"/>
            <a:ext cx="47863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Improving and Upgrading the Management of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Dry Farming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Permanent Meadows &amp; Pastures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Forest and Bush Lands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531565"/>
            <a:ext cx="8229600" cy="88121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0070C0"/>
                </a:solidFill>
              </a:rPr>
              <a:t>Gaps are large between farmer's actual yield and achievable yields for major rainfed cereal crops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56791"/>
            <a:ext cx="8877300" cy="522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0070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5077"/>
            <a:ext cx="7200800" cy="1221715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i="1" dirty="0" smtClean="0">
                <a:solidFill>
                  <a:srgbClr val="0070C0"/>
                </a:solidFill>
              </a:rPr>
              <a:t>Some Technical Solution for Rain Water Productivity Enhancement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0397"/>
            <a:ext cx="5941050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 Soil moisture conservation technique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Minimum to no-till system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Manure and mulching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Recycling city waste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  Water harvesting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 Small furrows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 Terracing and bunds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Arial" pitchFamily="34" charset="0"/>
              </a:rPr>
              <a:t>  Small dams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 Improving varieties and cropping pattern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  <a:cs typeface="Arial" pitchFamily="34" charset="0"/>
              </a:rPr>
              <a:t>  Supplemental irrigation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71472" y="2378520"/>
            <a:ext cx="81263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Crop yield enhancement</a:t>
            </a:r>
            <a:endParaRPr lang="en-US" sz="3100" b="1" kern="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1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Optimizing crop water</a:t>
            </a:r>
            <a:r>
              <a:rPr kumimoji="0" lang="en-US" sz="3100" b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requirement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100" b="1" kern="0" baseline="0" dirty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100" b="1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Irrigation water management</a:t>
            </a:r>
            <a:endParaRPr kumimoji="0" lang="en-US" sz="31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6024" y="1019584"/>
            <a:ext cx="7772400" cy="969256"/>
          </a:xfr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Agricultural Water Productivity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57300"/>
            <a:ext cx="8352928" cy="667444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Progress in maize yields in tons/ha by region (1980 – 2009)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05319"/>
            <a:ext cx="7358114" cy="500400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6357958"/>
            <a:ext cx="67866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9D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data Food and Agriculture Organization of the United Nations (FAO)</a:t>
            </a:r>
            <a:endParaRPr lang="en-US" sz="1600" dirty="0">
              <a:solidFill>
                <a:srgbClr val="009D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3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733902"/>
            <a:ext cx="7351955" cy="25391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Agro-Technical consideration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Biotechnology practices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Genetic Engineering approaches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591" y="983112"/>
            <a:ext cx="36663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Crop yield enhancement</a:t>
            </a:r>
            <a:endParaRPr lang="en-US" sz="2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979712" y="1052736"/>
            <a:ext cx="4649788" cy="5360988"/>
            <a:chOff x="2281084" y="1393776"/>
            <a:chExt cx="4649788" cy="5360988"/>
          </a:xfrm>
        </p:grpSpPr>
        <p:pic>
          <p:nvPicPr>
            <p:cNvPr id="4" name="Content Placeholder 3" descr="kc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281084" y="3146376"/>
              <a:ext cx="4649788" cy="1852613"/>
            </a:xfrm>
            <a:prstGeom prst="rect">
              <a:avLst/>
            </a:prstGeom>
          </p:spPr>
        </p:pic>
        <p:pic>
          <p:nvPicPr>
            <p:cNvPr id="5" name="Picture 4" descr="kc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1084" y="5127576"/>
              <a:ext cx="4649788" cy="162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kc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1084" y="1393776"/>
              <a:ext cx="4649788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25425"/>
            <a:ext cx="9144000" cy="68329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/>
              <a:t>Evapotransporation → Crop Water Requirement</a:t>
            </a:r>
            <a:endParaRPr lang="fa-IR" sz="32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204864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Increasing Pressure  on Fresh Water  Availability  for Food Supply</a:t>
            </a:r>
          </a:p>
        </p:txBody>
      </p:sp>
    </p:spTree>
    <p:extLst>
      <p:ext uri="{BB962C8B-B14F-4D97-AF65-F5344CB8AC3E}">
        <p14:creationId xmlns:p14="http://schemas.microsoft.com/office/powerpoint/2010/main" val="42917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>
          <a:xfrm>
            <a:off x="899592" y="1052785"/>
            <a:ext cx="7560840" cy="1008063"/>
          </a:xfrm>
          <a:ln>
            <a:noFill/>
          </a:ln>
        </p:spPr>
        <p:txBody>
          <a:bodyPr vert="horz" lIns="0" tIns="0" r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400" b="1" i="1" kern="0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Irrigation Water Management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943897" y="2668944"/>
            <a:ext cx="7620819" cy="22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kern="0" dirty="0" smtClean="0">
                <a:latin typeface="Arial Narrow" pitchFamily="34" charset="0"/>
                <a:ea typeface="+mj-ea"/>
                <a:cs typeface="Arial" pitchFamily="34" charset="0"/>
              </a:rPr>
              <a:t>Irrigation </a:t>
            </a:r>
            <a:r>
              <a:rPr lang="en-US" sz="3200" b="1" kern="0" dirty="0"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kern="0" dirty="0" smtClean="0">
                <a:latin typeface="Arial Narrow" pitchFamily="34" charset="0"/>
                <a:ea typeface="+mj-ea"/>
                <a:cs typeface="Arial" pitchFamily="34" charset="0"/>
              </a:rPr>
              <a:t>Application Management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kern="0" dirty="0" smtClean="0">
              <a:latin typeface="Arial Narrow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kern="0" dirty="0" smtClean="0">
                <a:latin typeface="Arial Narrow" pitchFamily="34" charset="0"/>
                <a:ea typeface="+mj-ea"/>
                <a:cs typeface="Arial" pitchFamily="34" charset="0"/>
              </a:rPr>
              <a:t>Irrigation Water Losses Management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643602" cy="581772"/>
          </a:xfrm>
        </p:spPr>
        <p:txBody>
          <a:bodyPr anchor="ctr"/>
          <a:lstStyle/>
          <a:p>
            <a:pPr algn="l"/>
            <a:r>
              <a:rPr lang="en-US" i="1" dirty="0" smtClean="0">
                <a:solidFill>
                  <a:srgbClr val="0070C0"/>
                </a:solidFill>
              </a:rPr>
              <a:t>Irrigation application Management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441514"/>
            <a:ext cx="6719971" cy="47705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Economical Considerations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Deficit irrigation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Cropping pattern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Technical  Improvements</a:t>
            </a:r>
          </a:p>
          <a:p>
            <a:pPr marL="1257300" lvl="2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Irrigation system modernization</a:t>
            </a:r>
          </a:p>
          <a:p>
            <a:pPr marL="1257300" lvl="2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leveling</a:t>
            </a:r>
          </a:p>
          <a:p>
            <a:pPr marL="1257300" lvl="2" indent="-34290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Canal lining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461646" y="1878216"/>
            <a:ext cx="2056039" cy="790575"/>
          </a:xfrm>
          <a:prstGeom prst="rect">
            <a:avLst/>
          </a:prstGeom>
          <a:solidFill>
            <a:schemeClr val="tx2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FFFF00"/>
                </a:solidFill>
                <a:cs typeface="B Homa" pitchFamily="2" charset="-78"/>
              </a:rPr>
              <a:t>Water use</a:t>
            </a:r>
            <a:endParaRPr lang="en-US" sz="32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755576" y="3360714"/>
            <a:ext cx="3240360" cy="7905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cs typeface="B Homa" pitchFamily="2" charset="-78"/>
              </a:rPr>
              <a:t>Non-Consumptive Use</a:t>
            </a:r>
            <a:endParaRPr lang="en-US" sz="24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020271" y="4768416"/>
            <a:ext cx="1836000" cy="604800"/>
          </a:xfrm>
          <a:prstGeom prst="rect">
            <a:avLst/>
          </a:prstGeom>
          <a:solidFill>
            <a:srgbClr val="FF0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cs typeface="B Homa" pitchFamily="2" charset="-78"/>
              </a:rPr>
              <a:t>Non-beneficial</a:t>
            </a:r>
            <a:endParaRPr lang="en-US" sz="20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508104" y="3402216"/>
            <a:ext cx="2664296" cy="790575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cs typeface="B Homa" pitchFamily="2" charset="-78"/>
              </a:rPr>
              <a:t>Consumptive Use</a:t>
            </a:r>
            <a:endParaRPr lang="en-US" sz="2400" dirty="0">
              <a:solidFill>
                <a:schemeClr val="tx1"/>
              </a:solidFill>
              <a:cs typeface="B Homa" pitchFamily="2" charset="-78"/>
            </a:endParaRPr>
          </a:p>
        </p:txBody>
      </p:sp>
      <p:cxnSp>
        <p:nvCxnSpPr>
          <p:cNvPr id="10" name="Shape 9"/>
          <p:cNvCxnSpPr>
            <a:stCxn id="4" idx="2"/>
            <a:endCxn id="5" idx="0"/>
          </p:cNvCxnSpPr>
          <p:nvPr/>
        </p:nvCxnSpPr>
        <p:spPr>
          <a:xfrm rot="5400000">
            <a:off x="3086750" y="1957797"/>
            <a:ext cx="691923" cy="211391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/>
          <p:nvPr/>
        </p:nvCxnSpPr>
        <p:spPr>
          <a:xfrm rot="16200000" flipH="1">
            <a:off x="5299666" y="1872216"/>
            <a:ext cx="720000" cy="2340000"/>
          </a:xfrm>
          <a:prstGeom prst="bentConnector3">
            <a:avLst>
              <a:gd name="adj1" fmla="val 46042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195736" y="540668"/>
            <a:ext cx="4464496" cy="8001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Irrigation water losses Management</a:t>
            </a:r>
            <a:endParaRPr lang="en-US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3"/>
          <p:cNvSpPr txBox="1"/>
          <p:nvPr/>
        </p:nvSpPr>
        <p:spPr>
          <a:xfrm>
            <a:off x="4860032" y="4766559"/>
            <a:ext cx="1656184" cy="605971"/>
          </a:xfrm>
          <a:prstGeom prst="rect">
            <a:avLst/>
          </a:prstGeom>
          <a:solidFill>
            <a:srgbClr val="00B05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cs typeface="B Homa" pitchFamily="2" charset="-78"/>
              </a:rPr>
              <a:t>Beneficial</a:t>
            </a:r>
            <a:endParaRPr lang="en-US" sz="2000" dirty="0">
              <a:cs typeface="B Homa" pitchFamily="2" charset="-78"/>
            </a:endParaRPr>
          </a:p>
        </p:txBody>
      </p:sp>
      <p:sp>
        <p:nvSpPr>
          <p:cNvPr id="71" name="TextBox 3"/>
          <p:cNvSpPr txBox="1"/>
          <p:nvPr/>
        </p:nvSpPr>
        <p:spPr>
          <a:xfrm>
            <a:off x="2522077" y="4761116"/>
            <a:ext cx="1761891" cy="605971"/>
          </a:xfrm>
          <a:prstGeom prst="rect">
            <a:avLst/>
          </a:prstGeom>
          <a:solidFill>
            <a:srgbClr val="00B0F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cs typeface="B Homa" pitchFamily="2" charset="-78"/>
              </a:rPr>
              <a:t>Recoverable</a:t>
            </a:r>
            <a:endParaRPr lang="en-US" sz="20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72" name="TextBox 3"/>
          <p:cNvSpPr txBox="1"/>
          <p:nvPr/>
        </p:nvSpPr>
        <p:spPr>
          <a:xfrm>
            <a:off x="251519" y="4766559"/>
            <a:ext cx="2016225" cy="605971"/>
          </a:xfrm>
          <a:prstGeom prst="rect">
            <a:avLst/>
          </a:prstGeom>
          <a:solidFill>
            <a:srgbClr val="FF0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cs typeface="B Homa" pitchFamily="2" charset="-78"/>
              </a:rPr>
              <a:t>Non-recoverable</a:t>
            </a:r>
            <a:endParaRPr lang="en-US" sz="2000" dirty="0">
              <a:cs typeface="B Homa" pitchFamily="2" charset="-78"/>
            </a:endParaRPr>
          </a:p>
        </p:txBody>
      </p:sp>
      <p:cxnSp>
        <p:nvCxnSpPr>
          <p:cNvPr id="38" name="Elbow Connector 37"/>
          <p:cNvCxnSpPr>
            <a:stCxn id="5" idx="2"/>
            <a:endCxn id="71" idx="0"/>
          </p:cNvCxnSpPr>
          <p:nvPr/>
        </p:nvCxnSpPr>
        <p:spPr>
          <a:xfrm rot="16200000" flipH="1">
            <a:off x="2584476" y="3942568"/>
            <a:ext cx="609827" cy="10272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5" idx="2"/>
            <a:endCxn id="72" idx="0"/>
          </p:cNvCxnSpPr>
          <p:nvPr/>
        </p:nvCxnSpPr>
        <p:spPr>
          <a:xfrm rot="5400000">
            <a:off x="1510059" y="3900862"/>
            <a:ext cx="615270" cy="11161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8" idx="2"/>
            <a:endCxn id="61" idx="0"/>
          </p:cNvCxnSpPr>
          <p:nvPr/>
        </p:nvCxnSpPr>
        <p:spPr>
          <a:xfrm rot="5400000">
            <a:off x="5977304" y="3903611"/>
            <a:ext cx="573768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2"/>
            <a:endCxn id="6" idx="0"/>
          </p:cNvCxnSpPr>
          <p:nvPr/>
        </p:nvCxnSpPr>
        <p:spPr>
          <a:xfrm rot="16200000" flipH="1">
            <a:off x="7101449" y="3931593"/>
            <a:ext cx="575625" cy="10980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30942" y="476672"/>
            <a:ext cx="817060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kumimoji="0" 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i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Minimizing the Irrigation Water losses at farm level</a:t>
            </a:r>
            <a:endParaRPr lang="fa-IR" sz="2600" b="1" i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40" y="1196752"/>
            <a:ext cx="84604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Non-beneficial:</a:t>
            </a:r>
            <a:endParaRPr lang="en-US" sz="2400" b="1" kern="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b="1" kern="0" dirty="0" smtClean="0">
                <a:latin typeface="Arial Narrow" pitchFamily="34" charset="0"/>
                <a:cs typeface="Times New Roman" pitchFamily="18" charset="0"/>
              </a:rPr>
              <a:t>Minimize the Water evaporated or transpired for purposes other than the intended use: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 smtClean="0">
                <a:latin typeface="Arial Narrow" pitchFamily="34" charset="0"/>
                <a:cs typeface="Times New Roman" pitchFamily="18" charset="0"/>
              </a:rPr>
              <a:t>sub-surface micro irrigation method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 smtClean="0">
                <a:latin typeface="Arial Narrow" pitchFamily="34" charset="0"/>
                <a:cs typeface="Times New Roman" pitchFamily="18" charset="0"/>
              </a:rPr>
              <a:t>Mulching or covering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of soil surface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Weeding the unwanted vegetation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Non-recoverable</a:t>
            </a:r>
          </a:p>
          <a:p>
            <a:pPr lvl="1">
              <a:lnSpc>
                <a:spcPct val="150000"/>
              </a:lnSpc>
            </a:pPr>
            <a:r>
              <a:rPr lang="en-US" sz="2400" b="1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kern="0" dirty="0" smtClean="0">
                <a:latin typeface="Arial Narrow" pitchFamily="34" charset="0"/>
                <a:cs typeface="Times New Roman" pitchFamily="18" charset="0"/>
              </a:rPr>
              <a:t>Reducing flows to: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 smtClean="0">
                <a:latin typeface="Arial Narrow" pitchFamily="34" charset="0"/>
                <a:cs typeface="Times New Roman" pitchFamily="18" charset="0"/>
              </a:rPr>
              <a:t> saline groundwater sinks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 smtClean="0">
                <a:latin typeface="Arial Narrow" pitchFamily="34" charset="0"/>
                <a:cs typeface="Times New Roman" pitchFamily="18" charset="0"/>
              </a:rPr>
              <a:t> deep aquifers that are not economically exploitable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kern="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b="1" kern="0" dirty="0" smtClean="0">
                <a:latin typeface="Arial Narrow" pitchFamily="34" charset="0"/>
                <a:cs typeface="Times New Roman" pitchFamily="18" charset="0"/>
              </a:rPr>
              <a:t>the sea </a:t>
            </a:r>
            <a:endParaRPr lang="fa-IR" sz="2000" b="1" kern="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4748" y="1196752"/>
            <a:ext cx="4528062" cy="4709205"/>
            <a:chOff x="14748" y="1583216"/>
            <a:chExt cx="4528062" cy="4709205"/>
          </a:xfrm>
        </p:grpSpPr>
        <p:sp>
          <p:nvSpPr>
            <p:cNvPr id="5" name="Rectangle 4"/>
            <p:cNvSpPr/>
            <p:nvPr/>
          </p:nvSpPr>
          <p:spPr>
            <a:xfrm>
              <a:off x="1049468" y="5830756"/>
              <a:ext cx="2714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Arial" pitchFamily="34" charset="0"/>
                  <a:cs typeface="Arial" pitchFamily="34" charset="0"/>
                </a:rPr>
                <a:t>High Evaporation</a:t>
              </a:r>
              <a:endParaRPr lang="fa-IR" dirty="0"/>
            </a:p>
          </p:txBody>
        </p:sp>
        <p:pic>
          <p:nvPicPr>
            <p:cNvPr id="9" name="Picture 8" descr="sprinkler-irrigation-system-72432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8" y="2242495"/>
              <a:ext cx="4528062" cy="3376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842996" y="1583216"/>
              <a:ext cx="29354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Arial" pitchFamily="34" charset="0"/>
                  <a:cs typeface="Arial" pitchFamily="34" charset="0"/>
                </a:rPr>
                <a:t>Sprinkler Irrigation</a:t>
              </a:r>
              <a:endParaRPr lang="fa-IR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625759" y="1196752"/>
            <a:ext cx="4467351" cy="4709205"/>
            <a:chOff x="4625759" y="1583216"/>
            <a:chExt cx="4467351" cy="4709205"/>
          </a:xfrm>
        </p:grpSpPr>
        <p:sp>
          <p:nvSpPr>
            <p:cNvPr id="6" name="Rectangle 5"/>
            <p:cNvSpPr/>
            <p:nvPr/>
          </p:nvSpPr>
          <p:spPr>
            <a:xfrm>
              <a:off x="5577224" y="5830756"/>
              <a:ext cx="26613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Arial" pitchFamily="34" charset="0"/>
                  <a:cs typeface="Arial" pitchFamily="34" charset="0"/>
                </a:rPr>
                <a:t>Low Evaporation</a:t>
              </a:r>
              <a:endParaRPr lang="fa-IR" dirty="0"/>
            </a:p>
          </p:txBody>
        </p:sp>
        <p:pic>
          <p:nvPicPr>
            <p:cNvPr id="7" name="Picture 3" descr="BENIZ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5759" y="2256503"/>
              <a:ext cx="4467351" cy="3377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736588" y="1583216"/>
              <a:ext cx="4286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Arial" pitchFamily="34" charset="0"/>
                  <a:cs typeface="Arial" pitchFamily="34" charset="0"/>
                </a:rPr>
                <a:t>Sub surface micro irrigation</a:t>
              </a:r>
              <a:endParaRPr lang="fa-I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=00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929190" cy="2123658"/>
          </a:xfrm>
          <a:prstGeom prst="rect">
            <a:avLst/>
          </a:prstGeom>
          <a:solidFill>
            <a:srgbClr val="F2F2F2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4400" i="1" kern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 THANKS</a:t>
            </a:r>
          </a:p>
          <a:p>
            <a:pPr algn="ctr"/>
            <a:r>
              <a:rPr lang="en-US" sz="4400" i="1" kern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sz="4400" i="1" kern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Population Growth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Fresh Water Availability Decline 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Climate Change</a:t>
            </a:r>
            <a:endParaRPr lang="fa-IR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Industry Development </a:t>
            </a:r>
            <a:endParaRPr lang="fa-I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Environmental Concerns</a:t>
            </a:r>
            <a:endParaRPr lang="fa-IR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Change in Water Consumption Pattern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467544" y="1124744"/>
          <a:ext cx="8104984" cy="549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4608512" cy="498372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Total Population by regions</a:t>
            </a:r>
            <a:endParaRPr lang="en-US" sz="2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615727"/>
            <a:ext cx="8229600" cy="58102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i="1" dirty="0" smtClean="0">
                <a:solidFill>
                  <a:srgbClr val="0070C0"/>
                </a:solidFill>
              </a:rPr>
              <a:t>The Decline of Water Availability in developing Countries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043608" y="1264405"/>
            <a:ext cx="6984776" cy="5404954"/>
            <a:chOff x="1285852" y="781186"/>
            <a:chExt cx="7072362" cy="5719648"/>
          </a:xfrm>
        </p:grpSpPr>
        <p:pic>
          <p:nvPicPr>
            <p:cNvPr id="133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" t="12776" r="1817" b="9920"/>
            <a:stretch>
              <a:fillRect/>
            </a:stretch>
          </p:blipFill>
          <p:spPr bwMode="auto">
            <a:xfrm>
              <a:off x="1285852" y="785794"/>
              <a:ext cx="7072362" cy="571504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15008" y="781186"/>
              <a:ext cx="2643206" cy="6188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Source: World Bank  2002a.</a:t>
              </a:r>
              <a:endPara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0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272808" cy="1914488"/>
          </a:xfrm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Food Supply Dilemma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675596"/>
            <a:ext cx="7500990" cy="809188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Estimated and projected number of undernourished people by region, 1991-2030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05" y="1772816"/>
            <a:ext cx="7982035" cy="49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12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840538" cy="1008063"/>
          </a:xfrm>
          <a:noFill/>
        </p:spPr>
        <p:txBody>
          <a:bodyPr anchor="ctr"/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Global Agricultural Production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7800" y="1906071"/>
            <a:ext cx="3388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Rain fed Agriculture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3500" y="3474521"/>
            <a:ext cx="1047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60 %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22809" y="2728315"/>
            <a:ext cx="749302" cy="473243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92400" y="4382571"/>
            <a:ext cx="34072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02B"/>
                </a:solidFill>
                <a:latin typeface="Arial Narrow" pitchFamily="34" charset="0"/>
              </a:rPr>
              <a:t>Irrigated Agriculture</a:t>
            </a:r>
            <a:endParaRPr lang="en-US" sz="3200" b="1" dirty="0">
              <a:solidFill>
                <a:srgbClr val="00602B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73500" y="5951021"/>
            <a:ext cx="1047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40 %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4022809" y="5204815"/>
            <a:ext cx="749302" cy="473243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2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504056"/>
          </a:xfrm>
        </p:spPr>
        <p:txBody>
          <a:bodyPr anchor="ctr">
            <a:noAutofit/>
          </a:bodyPr>
          <a:lstStyle/>
          <a:p>
            <a:pPr algn="ctr"/>
            <a:r>
              <a:rPr lang="en-US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Evolution of cropland surface area (1961-2008)</a:t>
            </a:r>
            <a:endParaRPr lang="en-US" sz="2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00034" y="1380098"/>
            <a:ext cx="8089536" cy="4929222"/>
            <a:chOff x="500034" y="1071546"/>
            <a:chExt cx="8089536" cy="492922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071546"/>
              <a:ext cx="8089536" cy="49292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7358082" y="1071546"/>
              <a:ext cx="1214446" cy="714380"/>
            </a:xfrm>
            <a:prstGeom prst="rect">
              <a:avLst/>
            </a:prstGeom>
          </p:spPr>
          <p:txBody>
            <a:bodyPr vert="horz" lIns="0" tIns="45720" rIns="0" bIns="0" anchor="ctr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600" dirty="0" smtClean="0">
                  <a:solidFill>
                    <a:srgbClr val="04617B"/>
                  </a:solidFill>
                  <a:latin typeface="Times New Roman" pitchFamily="18" charset="0"/>
                  <a:cs typeface="Times New Roman" pitchFamily="18" charset="0"/>
                </a:rPr>
                <a:t>(data FAO)</a:t>
              </a:r>
              <a:endParaRPr lang="en-US" sz="16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85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</TotalTime>
  <Words>479</Words>
  <Application>Microsoft Office PowerPoint</Application>
  <PresentationFormat>On-screen Show (4:3)</PresentationFormat>
  <Paragraphs>114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Water Productivity  A Road to Sustainable Agriculture</vt:lpstr>
      <vt:lpstr>PowerPoint Presentation</vt:lpstr>
      <vt:lpstr>PowerPoint Presentation</vt:lpstr>
      <vt:lpstr>Total Population by regions</vt:lpstr>
      <vt:lpstr>The Decline of Water Availability in developing Countries</vt:lpstr>
      <vt:lpstr>Food Supply Dilemma</vt:lpstr>
      <vt:lpstr>Estimated and projected number of undernourished people by region, 1991-2030</vt:lpstr>
      <vt:lpstr>Global Agricultural Production</vt:lpstr>
      <vt:lpstr>Evolution of cropland surface area (1961-2008)</vt:lpstr>
      <vt:lpstr>Anticipated Sources of Growth in Crop Production, 1997-2030</vt:lpstr>
      <vt:lpstr>Developing Countries Food Self Sufficiency</vt:lpstr>
      <vt:lpstr>What are the options ?</vt:lpstr>
      <vt:lpstr>PowerPoint Presentation</vt:lpstr>
      <vt:lpstr>Gaps are large between farmer's actual yield and achievable yields for major rainfed cereal crops</vt:lpstr>
      <vt:lpstr>Some Technical Solution for Rain Water Productivity Enhancement</vt:lpstr>
      <vt:lpstr>Agricultural Water Productivity</vt:lpstr>
      <vt:lpstr>Progress in maize yields in tons/ha by region (1980 – 2009)</vt:lpstr>
      <vt:lpstr>PowerPoint Presentation</vt:lpstr>
      <vt:lpstr>Evapotransporation → Crop Water Requirement</vt:lpstr>
      <vt:lpstr> Irrigation Water Management</vt:lpstr>
      <vt:lpstr>Irrigation application Management</vt:lpstr>
      <vt:lpstr>Irrigation water losses Management</vt:lpstr>
      <vt:lpstr>PowerPoint Presentation</vt:lpstr>
      <vt:lpstr>PowerPoint Presentation</vt:lpstr>
      <vt:lpstr>PowerPoint Presentation</vt:lpstr>
    </vt:vector>
  </TitlesOfParts>
  <Company>toossab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myavari</dc:creator>
  <cp:lastModifiedBy>nairizi</cp:lastModifiedBy>
  <cp:revision>566</cp:revision>
  <dcterms:created xsi:type="dcterms:W3CDTF">2009-09-24T11:47:10Z</dcterms:created>
  <dcterms:modified xsi:type="dcterms:W3CDTF">2015-01-12T16:23:05Z</dcterms:modified>
</cp:coreProperties>
</file>