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68" r:id="rId2"/>
    <p:sldId id="256" r:id="rId3"/>
    <p:sldId id="257" r:id="rId4"/>
    <p:sldId id="258" r:id="rId5"/>
    <p:sldId id="259" r:id="rId6"/>
    <p:sldId id="260" r:id="rId7"/>
    <p:sldId id="261" r:id="rId8"/>
    <p:sldId id="266" r:id="rId9"/>
    <p:sldId id="262" r:id="rId10"/>
    <p:sldId id="263" r:id="rId11"/>
    <p:sldId id="264" r:id="rId12"/>
    <p:sldId id="265"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3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9E700-3899-4000-9E03-F16564A9B4B8}" type="datetimeFigureOut">
              <a:rPr lang="en-US" smtClean="0"/>
              <a:t>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73124-C874-4361-9793-737CDF52BE54}" type="slidenum">
              <a:rPr lang="en-US" smtClean="0"/>
              <a:t>‹#›</a:t>
            </a:fld>
            <a:endParaRPr lang="en-US"/>
          </a:p>
        </p:txBody>
      </p:sp>
    </p:spTree>
    <p:extLst>
      <p:ext uri="{BB962C8B-B14F-4D97-AF65-F5344CB8AC3E}">
        <p14:creationId xmlns:p14="http://schemas.microsoft.com/office/powerpoint/2010/main" val="152835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2CDF56B3-E2ED-4D9B-90AD-379A39A6E80C}"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04142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4FC87A9-AF2E-4D54-B6DD-554BEE49F45C}" type="datetime1">
              <a:rPr lang="en-US" smtClean="0"/>
              <a:t>1/10/2015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E9508D-72D0-49D9-B0CE-82D1ED3FCC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1E353F-1A49-4D8F-AD00-074F9547B48D}" type="datetime1">
              <a:rPr lang="en-US" smtClean="0"/>
              <a:t>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508D-72D0-49D9-B0CE-82D1ED3FCC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2075F2-F242-4A70-8490-E3E136756529}" type="datetime1">
              <a:rPr lang="en-US" smtClean="0"/>
              <a:t>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508D-72D0-49D9-B0CE-82D1ED3FCC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B229A87-C702-48D4-B692-8D3C0975655D}" type="datetime1">
              <a:rPr lang="en-US" smtClean="0"/>
              <a:t>1/10/2015</a:t>
            </a:fld>
            <a:endParaRPr lang="en-US"/>
          </a:p>
        </p:txBody>
      </p:sp>
      <p:sp>
        <p:nvSpPr>
          <p:cNvPr id="9" name="Slide Number Placeholder 8"/>
          <p:cNvSpPr>
            <a:spLocks noGrp="1"/>
          </p:cNvSpPr>
          <p:nvPr>
            <p:ph type="sldNum" sz="quarter" idx="15"/>
          </p:nvPr>
        </p:nvSpPr>
        <p:spPr/>
        <p:txBody>
          <a:bodyPr rtlCol="0"/>
          <a:lstStyle/>
          <a:p>
            <a:fld id="{55E9508D-72D0-49D9-B0CE-82D1ED3FCCF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5BB0314-1059-4C28-A59C-2D8A16350346}" type="datetime1">
              <a:rPr lang="en-US" smtClean="0"/>
              <a:t>1/10/2015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5E9508D-72D0-49D9-B0CE-82D1ED3FCC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6E5A55-9A17-48C4-B899-DC3D8E63C496}" type="datetime1">
              <a:rPr lang="en-US" smtClean="0"/>
              <a:t>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508D-72D0-49D9-B0CE-82D1ED3FCCF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4CFCD6E-F028-4696-B4F3-461DDE77773C}" type="datetime1">
              <a:rPr lang="en-US" smtClean="0"/>
              <a:t>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508D-72D0-49D9-B0CE-82D1ED3FCCF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5BE051-0074-4A63-987B-3D419A17B4F6}" type="datetime1">
              <a:rPr lang="en-US" smtClean="0"/>
              <a:t>1/10/2015</a:t>
            </a:fld>
            <a:endParaRPr lang="en-US"/>
          </a:p>
        </p:txBody>
      </p:sp>
      <p:sp>
        <p:nvSpPr>
          <p:cNvPr id="7" name="Slide Number Placeholder 6"/>
          <p:cNvSpPr>
            <a:spLocks noGrp="1"/>
          </p:cNvSpPr>
          <p:nvPr>
            <p:ph type="sldNum" sz="quarter" idx="11"/>
          </p:nvPr>
        </p:nvSpPr>
        <p:spPr/>
        <p:txBody>
          <a:bodyPr rtlCol="0"/>
          <a:lstStyle/>
          <a:p>
            <a:fld id="{55E9508D-72D0-49D9-B0CE-82D1ED3FCCF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1B512-05D1-4F28-BDA7-79FA2F9AEE5F}" type="datetime1">
              <a:rPr lang="en-US" smtClean="0"/>
              <a:t>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9508D-72D0-49D9-B0CE-82D1ED3FCC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2FFC1E-D6E9-4AB9-92F8-D46F3341053D}" type="datetime1">
              <a:rPr lang="en-US" smtClean="0"/>
              <a:t>1/10/2015</a:t>
            </a:fld>
            <a:endParaRPr lang="en-US"/>
          </a:p>
        </p:txBody>
      </p:sp>
      <p:sp>
        <p:nvSpPr>
          <p:cNvPr id="22" name="Slide Number Placeholder 21"/>
          <p:cNvSpPr>
            <a:spLocks noGrp="1"/>
          </p:cNvSpPr>
          <p:nvPr>
            <p:ph type="sldNum" sz="quarter" idx="15"/>
          </p:nvPr>
        </p:nvSpPr>
        <p:spPr/>
        <p:txBody>
          <a:bodyPr rtlCol="0"/>
          <a:lstStyle/>
          <a:p>
            <a:fld id="{55E9508D-72D0-49D9-B0CE-82D1ED3FCCF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28AC34F-1331-48B7-B5B1-9BB0F5FD5B9A}" type="datetime1">
              <a:rPr lang="en-US" smtClean="0"/>
              <a:t>1/10/2015</a:t>
            </a:fld>
            <a:endParaRPr lang="en-US"/>
          </a:p>
        </p:txBody>
      </p:sp>
      <p:sp>
        <p:nvSpPr>
          <p:cNvPr id="18" name="Slide Number Placeholder 17"/>
          <p:cNvSpPr>
            <a:spLocks noGrp="1"/>
          </p:cNvSpPr>
          <p:nvPr>
            <p:ph type="sldNum" sz="quarter" idx="11"/>
          </p:nvPr>
        </p:nvSpPr>
        <p:spPr/>
        <p:txBody>
          <a:bodyPr rtlCol="0"/>
          <a:lstStyle/>
          <a:p>
            <a:fld id="{55E9508D-72D0-49D9-B0CE-82D1ED3FCCF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ED996C-2118-4CB5-B90A-9C53F244360D}" type="datetime1">
              <a:rPr lang="en-US" smtClean="0"/>
              <a:t>1/10/2015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E9508D-72D0-49D9-B0CE-82D1ED3FCC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rop001"/>
          <p:cNvPicPr>
            <a:picLocks noChangeAspect="1" noChangeArrowheads="1"/>
          </p:cNvPicPr>
          <p:nvPr/>
        </p:nvPicPr>
        <p:blipFill>
          <a:blip r:embed="rId3" cstate="print"/>
          <a:srcRect l="34615" r="35577"/>
          <a:stretch>
            <a:fillRect/>
          </a:stretch>
        </p:blipFill>
        <p:spPr bwMode="auto">
          <a:xfrm>
            <a:off x="-2059" y="-10297"/>
            <a:ext cx="1980491" cy="6801361"/>
          </a:xfrm>
          <a:prstGeom prst="rect">
            <a:avLst/>
          </a:prstGeom>
          <a:noFill/>
          <a:ln w="9525">
            <a:noFill/>
            <a:miter lim="800000"/>
            <a:headEnd/>
            <a:tailEnd/>
          </a:ln>
        </p:spPr>
      </p:pic>
      <p:sp>
        <p:nvSpPr>
          <p:cNvPr id="5" name="Subtitle 2"/>
          <p:cNvSpPr txBox="1">
            <a:spLocks/>
          </p:cNvSpPr>
          <p:nvPr/>
        </p:nvSpPr>
        <p:spPr bwMode="auto">
          <a:xfrm>
            <a:off x="1986671" y="6235988"/>
            <a:ext cx="7173805" cy="55507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just" eaLnBrk="0" fontAlgn="base" hangingPunct="0">
              <a:spcBef>
                <a:spcPct val="20000"/>
              </a:spcBef>
              <a:spcAft>
                <a:spcPct val="0"/>
              </a:spcAft>
              <a:defRPr/>
            </a:pPr>
            <a:r>
              <a:rPr lang="en-US" sz="1350" b="1" dirty="0">
                <a:ln w="0"/>
              </a:rPr>
              <a:t>Delivered </a:t>
            </a:r>
            <a:r>
              <a:rPr lang="en-US" sz="1350" b="1" dirty="0">
                <a:ln w="0"/>
              </a:rPr>
              <a:t>on 13-1-2015 as </a:t>
            </a:r>
            <a:r>
              <a:rPr lang="en-US" sz="1350" b="1" dirty="0">
                <a:ln w="0"/>
              </a:rPr>
              <a:t>Plenary address </a:t>
            </a:r>
            <a:r>
              <a:rPr lang="en-US" sz="1350" b="1" dirty="0">
                <a:ln w="0"/>
              </a:rPr>
              <a:t>at </a:t>
            </a:r>
            <a:r>
              <a:rPr lang="en-US" sz="1350" b="1" dirty="0">
                <a:ln w="0"/>
              </a:rPr>
              <a:t>the India Water Week - 2015 (IWW-2015) Conference held on Jan. 13-17, 2015 at </a:t>
            </a:r>
            <a:r>
              <a:rPr lang="en-US" sz="1350" b="1" dirty="0" err="1">
                <a:ln w="0"/>
              </a:rPr>
              <a:t>Vigyan</a:t>
            </a:r>
            <a:r>
              <a:rPr lang="en-US" sz="1350" b="1" dirty="0">
                <a:ln w="0"/>
              </a:rPr>
              <a:t> </a:t>
            </a:r>
            <a:r>
              <a:rPr lang="en-US" sz="1350" b="1" dirty="0" err="1">
                <a:ln w="0"/>
              </a:rPr>
              <a:t>Bhavan</a:t>
            </a:r>
            <a:r>
              <a:rPr lang="en-US" sz="1350" b="1" dirty="0">
                <a:ln w="0"/>
              </a:rPr>
              <a:t>, New Delhi</a:t>
            </a:r>
          </a:p>
        </p:txBody>
      </p:sp>
      <p:sp>
        <p:nvSpPr>
          <p:cNvPr id="7" name="Slide Number Placeholder 6"/>
          <p:cNvSpPr>
            <a:spLocks noGrp="1"/>
          </p:cNvSpPr>
          <p:nvPr>
            <p:ph type="sldNum" sz="quarter" idx="12"/>
          </p:nvPr>
        </p:nvSpPr>
        <p:spPr>
          <a:xfrm>
            <a:off x="8229601" y="4835837"/>
            <a:ext cx="758825" cy="185738"/>
          </a:xfrm>
        </p:spPr>
        <p:txBody>
          <a:bodyPr/>
          <a:lstStyle/>
          <a:p>
            <a:pPr>
              <a:defRPr/>
            </a:pPr>
            <a:fld id="{FAC8D907-60FA-4863-8BD8-4F2EC0F5B41A}" type="slidenum">
              <a:rPr lang="en-GB" smtClean="0">
                <a:solidFill>
                  <a:srgbClr val="F0A22E">
                    <a:shade val="75000"/>
                  </a:srgbClr>
                </a:solidFill>
              </a:rPr>
              <a:pPr>
                <a:defRPr/>
              </a:pPr>
              <a:t>1</a:t>
            </a:fld>
            <a:endParaRPr lang="en-GB" dirty="0">
              <a:solidFill>
                <a:srgbClr val="F0A22E">
                  <a:shade val="75000"/>
                </a:srgb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671" y="2059"/>
            <a:ext cx="7165567" cy="5900872"/>
          </a:xfrm>
          <a:prstGeom prst="rect">
            <a:avLst/>
          </a:prstGeom>
        </p:spPr>
      </p:pic>
      <p:sp>
        <p:nvSpPr>
          <p:cNvPr id="3" name="Subtitle 2"/>
          <p:cNvSpPr>
            <a:spLocks noGrp="1"/>
          </p:cNvSpPr>
          <p:nvPr>
            <p:ph type="subTitle" idx="1"/>
          </p:nvPr>
        </p:nvSpPr>
        <p:spPr>
          <a:xfrm>
            <a:off x="1978433" y="5305926"/>
            <a:ext cx="7165568" cy="930062"/>
          </a:xfrm>
          <a:solidFill>
            <a:schemeClr val="accent4">
              <a:lumMod val="20000"/>
              <a:lumOff val="80000"/>
            </a:schemeClr>
          </a:solidFill>
        </p:spPr>
        <p:txBody>
          <a:bodyPr>
            <a:normAutofit fontScale="85000" lnSpcReduction="20000"/>
          </a:bodyPr>
          <a:lstStyle/>
          <a:p>
            <a:r>
              <a:rPr lang="en-US" sz="2800" dirty="0" smtClean="0">
                <a:solidFill>
                  <a:srgbClr val="002060"/>
                </a:solidFill>
              </a:rPr>
              <a:t>B. N. </a:t>
            </a:r>
            <a:r>
              <a:rPr lang="en-US" sz="2800" dirty="0" err="1" smtClean="0">
                <a:solidFill>
                  <a:srgbClr val="002060"/>
                </a:solidFill>
              </a:rPr>
              <a:t>Navalawala</a:t>
            </a:r>
            <a:r>
              <a:rPr lang="en-US" sz="2800" dirty="0" smtClean="0">
                <a:solidFill>
                  <a:srgbClr val="002060"/>
                </a:solidFill>
              </a:rPr>
              <a:t>, </a:t>
            </a:r>
          </a:p>
          <a:p>
            <a:r>
              <a:rPr lang="en-US" sz="2100" dirty="0">
                <a:solidFill>
                  <a:srgbClr val="002060"/>
                </a:solidFill>
              </a:rPr>
              <a:t>Chief Advisor to Hon'ble Union Minister (WR, RD &amp; GR) and former Secretary to Govt. of India, Min. of Water Resources.</a:t>
            </a:r>
          </a:p>
        </p:txBody>
      </p:sp>
      <p:sp>
        <p:nvSpPr>
          <p:cNvPr id="2" name="Title 1"/>
          <p:cNvSpPr>
            <a:spLocks noGrp="1"/>
          </p:cNvSpPr>
          <p:nvPr>
            <p:ph type="ctrTitle"/>
          </p:nvPr>
        </p:nvSpPr>
        <p:spPr>
          <a:xfrm>
            <a:off x="2717801" y="76200"/>
            <a:ext cx="6270625" cy="538223"/>
          </a:xfrm>
          <a:noFill/>
        </p:spPr>
        <p:txBody>
          <a:bodyPr anchor="ctr">
            <a:noAutofit/>
          </a:bodyPr>
          <a:lstStyle/>
          <a:p>
            <a:pPr algn="ctr"/>
            <a:r>
              <a:rPr lang="en-US" sz="2000" dirty="0">
                <a:solidFill>
                  <a:srgbClr val="F82A1A"/>
                </a:solidFill>
              </a:rPr>
              <a:t>WATER FOR SUSTAINABLE DEVELOPMENT </a:t>
            </a:r>
            <a:br>
              <a:rPr lang="en-US" sz="2000" dirty="0">
                <a:solidFill>
                  <a:srgbClr val="F82A1A"/>
                </a:solidFill>
              </a:rPr>
            </a:br>
            <a:r>
              <a:rPr lang="en-US" sz="2000" dirty="0">
                <a:solidFill>
                  <a:srgbClr val="F82A1A"/>
                </a:solidFill>
              </a:rPr>
              <a:t>- A WAY TOWARDS INCLUSIVE GROWTH</a:t>
            </a:r>
          </a:p>
        </p:txBody>
      </p:sp>
    </p:spTree>
    <p:extLst>
      <p:ext uri="{BB962C8B-B14F-4D97-AF65-F5344CB8AC3E}">
        <p14:creationId xmlns:p14="http://schemas.microsoft.com/office/powerpoint/2010/main" val="1600797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What We Must Do</a:t>
            </a:r>
            <a:endParaRPr lang="en-US" sz="2400" dirty="0"/>
          </a:p>
        </p:txBody>
      </p:sp>
      <p:sp>
        <p:nvSpPr>
          <p:cNvPr id="3" name="Content Placeholder 2"/>
          <p:cNvSpPr>
            <a:spLocks noGrp="1"/>
          </p:cNvSpPr>
          <p:nvPr>
            <p:ph sz="quarter" idx="1"/>
          </p:nvPr>
        </p:nvSpPr>
        <p:spPr/>
        <p:txBody>
          <a:bodyPr>
            <a:normAutofit/>
          </a:bodyPr>
          <a:lstStyle/>
          <a:p>
            <a:r>
              <a:rPr lang="en-US" sz="2000" dirty="0" smtClean="0"/>
              <a:t>restrain and manage demand within </a:t>
            </a:r>
            <a:r>
              <a:rPr lang="en-US" sz="2000" dirty="0" smtClean="0"/>
              <a:t>availability. Doing more with less is the first and easiest step along the path toward water security. With technologies and methods available today, farmers could cut their water needs by 10-50%, industries by 40-90% and cities by a third with no sacrifice of economic output or quality of life.  </a:t>
            </a:r>
            <a:endParaRPr lang="en-US" sz="2000" dirty="0" smtClean="0"/>
          </a:p>
          <a:p>
            <a:r>
              <a:rPr lang="en-US" sz="2000" dirty="0" smtClean="0"/>
              <a:t>lay down principles, processes and machinery for the obviation or quick resolution of conflicts</a:t>
            </a:r>
          </a:p>
          <a:p>
            <a:r>
              <a:rPr lang="en-US" sz="2000" dirty="0" smtClean="0"/>
              <a:t>establish </a:t>
            </a:r>
            <a:r>
              <a:rPr lang="en-US" sz="2000" dirty="0" smtClean="0"/>
              <a:t>a constructive working relationship between civil society institutions such as watershed committees and </a:t>
            </a:r>
            <a:r>
              <a:rPr lang="en-US" sz="2000" dirty="0" err="1" smtClean="0"/>
              <a:t>Panchayati</a:t>
            </a:r>
            <a:r>
              <a:rPr lang="en-US" sz="2000" dirty="0" smtClean="0"/>
              <a:t> Raj Institutions</a:t>
            </a:r>
          </a:p>
          <a:p>
            <a:r>
              <a:rPr lang="en-US" sz="2000" dirty="0" smtClean="0"/>
              <a:t>formulate </a:t>
            </a:r>
            <a:r>
              <a:rPr lang="en-US" sz="2000" dirty="0" smtClean="0"/>
              <a:t>a series of area-specific answers for the needs of arid, drought-prone or water-scarce areas, the stress being on local solutions, recourse to external water being exceptional, and avoiding ‘development’ of the water-intensive kind</a:t>
            </a:r>
            <a:endParaRPr lang="en-US" sz="2000" dirty="0"/>
          </a:p>
        </p:txBody>
      </p:sp>
      <p:sp>
        <p:nvSpPr>
          <p:cNvPr id="4" name="Slide Number Placeholder 3"/>
          <p:cNvSpPr>
            <a:spLocks noGrp="1"/>
          </p:cNvSpPr>
          <p:nvPr>
            <p:ph type="sldNum" sz="quarter" idx="15"/>
          </p:nvPr>
        </p:nvSpPr>
        <p:spPr/>
        <p:txBody>
          <a:bodyPr/>
          <a:lstStyle/>
          <a:p>
            <a:fld id="{55E9508D-72D0-49D9-B0CE-82D1ED3FCCF8}"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What We Must Do</a:t>
            </a:r>
            <a:endParaRPr lang="en-US" sz="2400" dirty="0"/>
          </a:p>
        </p:txBody>
      </p:sp>
      <p:sp>
        <p:nvSpPr>
          <p:cNvPr id="3" name="Content Placeholder 2"/>
          <p:cNvSpPr>
            <a:spLocks noGrp="1"/>
          </p:cNvSpPr>
          <p:nvPr>
            <p:ph sz="quarter" idx="1"/>
          </p:nvPr>
        </p:nvSpPr>
        <p:spPr/>
        <p:txBody>
          <a:bodyPr>
            <a:normAutofit/>
          </a:bodyPr>
          <a:lstStyle/>
          <a:p>
            <a:pPr algn="just"/>
            <a:r>
              <a:rPr lang="en-US" sz="2000" dirty="0" smtClean="0"/>
              <a:t>revise the National Rehabilitation Policy to make it </a:t>
            </a:r>
            <a:r>
              <a:rPr lang="en-US" sz="2000" dirty="0" smtClean="0"/>
              <a:t>more just </a:t>
            </a:r>
            <a:r>
              <a:rPr lang="en-US" sz="2000" dirty="0" smtClean="0"/>
              <a:t>and more humane, and to give the affected people the first claim on the benefits of the project or activity in question</a:t>
            </a:r>
          </a:p>
          <a:p>
            <a:pPr>
              <a:buNone/>
            </a:pPr>
            <a:endParaRPr lang="en-US" sz="2000" dirty="0" smtClean="0"/>
          </a:p>
          <a:p>
            <a:pPr algn="just"/>
            <a:r>
              <a:rPr lang="en-US" sz="2000" dirty="0" smtClean="0"/>
              <a:t>bring about the necessary changes in water laws needed for all this (explicitly </a:t>
            </a:r>
            <a:r>
              <a:rPr lang="en-US" sz="2000" dirty="0" smtClean="0"/>
              <a:t>recognizing </a:t>
            </a:r>
            <a:r>
              <a:rPr lang="en-US" sz="2000" dirty="0" smtClean="0"/>
              <a:t>the fundamental right to water, treating water as a common pool resource to be managed by the community or held as a public trust by the state, de-linking control of groundwater from ownership of land, etc); laws that view water as one, undivided, unified entity instead of ground water, surface water, etc. and providing for different and fragmented control mechanisms </a:t>
            </a:r>
          </a:p>
          <a:p>
            <a:pPr>
              <a:buNone/>
            </a:pPr>
            <a:endParaRPr lang="en-US" sz="2000" dirty="0" smtClean="0"/>
          </a:p>
          <a:p>
            <a:pPr algn="just"/>
            <a:r>
              <a:rPr lang="en-US" sz="2000" dirty="0" smtClean="0"/>
              <a:t>bring about a major transformation in the way people think about water</a:t>
            </a:r>
          </a:p>
          <a:p>
            <a:endParaRPr lang="en-US" sz="2000" dirty="0" smtClean="0"/>
          </a:p>
        </p:txBody>
      </p:sp>
      <p:sp>
        <p:nvSpPr>
          <p:cNvPr id="4" name="Slide Number Placeholder 3"/>
          <p:cNvSpPr>
            <a:spLocks noGrp="1"/>
          </p:cNvSpPr>
          <p:nvPr>
            <p:ph type="sldNum" sz="quarter" idx="15"/>
          </p:nvPr>
        </p:nvSpPr>
        <p:spPr/>
        <p:txBody>
          <a:bodyPr/>
          <a:lstStyle/>
          <a:p>
            <a:fld id="{55E9508D-72D0-49D9-B0CE-82D1ED3FCCF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Conclusion</a:t>
            </a:r>
            <a:endParaRPr lang="en-US" sz="2400" dirty="0"/>
          </a:p>
        </p:txBody>
      </p:sp>
      <p:sp>
        <p:nvSpPr>
          <p:cNvPr id="3" name="Content Placeholder 2"/>
          <p:cNvSpPr>
            <a:spLocks noGrp="1"/>
          </p:cNvSpPr>
          <p:nvPr>
            <p:ph sz="quarter" idx="1"/>
          </p:nvPr>
        </p:nvSpPr>
        <p:spPr/>
        <p:txBody>
          <a:bodyPr>
            <a:normAutofit/>
          </a:bodyPr>
          <a:lstStyle/>
          <a:p>
            <a:r>
              <a:rPr lang="en-US" sz="2000" dirty="0" smtClean="0"/>
              <a:t>The water crisis is part of a larger crisis of ‘development’; and one must have wisdom do understand the causation, consequences and solutions of the same. </a:t>
            </a:r>
          </a:p>
          <a:p>
            <a:r>
              <a:rPr lang="en-US" sz="2000" dirty="0" smtClean="0"/>
              <a:t>Existence </a:t>
            </a:r>
            <a:r>
              <a:rPr lang="en-US" sz="2000" dirty="0" smtClean="0"/>
              <a:t>of society is the basis of development and therefore wisdom must be allowed to penetrate every section of the society to ensure its sustainability. </a:t>
            </a:r>
          </a:p>
          <a:p>
            <a:r>
              <a:rPr lang="en-US" sz="2000" dirty="0" smtClean="0"/>
              <a:t>Development </a:t>
            </a:r>
            <a:r>
              <a:rPr lang="en-US" sz="2000" dirty="0" smtClean="0"/>
              <a:t>due to engineering and technology can be sustained only by sensible water resource management. It is a time tested principle that the ancient most civilizations of the world have to teach to the modern population that depends more on technology than rudimentary and universal principles of pure science and social </a:t>
            </a:r>
            <a:r>
              <a:rPr lang="en-US" sz="2000" dirty="0" smtClean="0"/>
              <a:t>science.</a:t>
            </a:r>
          </a:p>
          <a:p>
            <a:r>
              <a:rPr lang="en-US" sz="2000" dirty="0" smtClean="0"/>
              <a:t>No </a:t>
            </a:r>
            <a:r>
              <a:rPr lang="en-US" sz="2000" dirty="0"/>
              <a:t>longer, we have any soft options - only hard choices.</a:t>
            </a:r>
            <a:endParaRPr lang="en-US" sz="2000" dirty="0" smtClean="0"/>
          </a:p>
          <a:p>
            <a:endParaRPr lang="en-US" sz="2000" dirty="0"/>
          </a:p>
        </p:txBody>
      </p:sp>
      <p:sp>
        <p:nvSpPr>
          <p:cNvPr id="4" name="Slide Number Placeholder 3"/>
          <p:cNvSpPr>
            <a:spLocks noGrp="1"/>
          </p:cNvSpPr>
          <p:nvPr>
            <p:ph type="sldNum" sz="quarter" idx="15"/>
          </p:nvPr>
        </p:nvSpPr>
        <p:spPr/>
        <p:txBody>
          <a:bodyPr/>
          <a:lstStyle/>
          <a:p>
            <a:fld id="{55E9508D-72D0-49D9-B0CE-82D1ED3FCCF8}"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photo\FLOWERS\Flower018.JPG"/>
          <p:cNvPicPr>
            <a:picLocks noChangeAspect="1" noChangeArrowheads="1"/>
          </p:cNvPicPr>
          <p:nvPr/>
        </p:nvPicPr>
        <p:blipFill>
          <a:blip r:embed="rId2"/>
          <a:srcRect/>
          <a:stretch>
            <a:fillRect/>
          </a:stretch>
        </p:blipFill>
        <p:spPr bwMode="auto">
          <a:xfrm>
            <a:off x="457200" y="381000"/>
            <a:ext cx="8331200" cy="6248400"/>
          </a:xfrm>
          <a:prstGeom prst="rect">
            <a:avLst/>
          </a:prstGeom>
          <a:noFill/>
        </p:spPr>
      </p:pic>
      <p:sp>
        <p:nvSpPr>
          <p:cNvPr id="6" name="Title 1"/>
          <p:cNvSpPr>
            <a:spLocks noGrp="1"/>
          </p:cNvSpPr>
          <p:nvPr>
            <p:ph type="title"/>
          </p:nvPr>
        </p:nvSpPr>
        <p:spPr>
          <a:xfrm>
            <a:off x="2286000" y="3001962"/>
            <a:ext cx="5181600" cy="1265238"/>
          </a:xfrm>
        </p:spPr>
        <p:txBody>
          <a:bodyPr>
            <a:noAutofit/>
          </a:bodyPr>
          <a:lstStyle/>
          <a:p>
            <a:pPr algn="ctr"/>
            <a:r>
              <a:rPr lang="en-US" sz="8000" b="1" cap="none" dirty="0" smtClean="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THANKS</a:t>
            </a:r>
            <a:endParaRPr lang="en-US" sz="8000" b="1" cap="none" dirty="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7" name="Slide Number Placeholder 6"/>
          <p:cNvSpPr>
            <a:spLocks noGrp="1"/>
          </p:cNvSpPr>
          <p:nvPr>
            <p:ph type="sldNum" sz="quarter" idx="15"/>
          </p:nvPr>
        </p:nvSpPr>
        <p:spPr/>
        <p:txBody>
          <a:bodyPr/>
          <a:lstStyle/>
          <a:p>
            <a:fld id="{55E9508D-72D0-49D9-B0CE-82D1ED3FCCF8}" type="slidenum">
              <a:rPr lang="en-US" smtClean="0"/>
              <a:pPr/>
              <a:t>13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
            <a:ext cx="7315200" cy="762000"/>
          </a:xfrm>
        </p:spPr>
        <p:txBody>
          <a:bodyPr>
            <a:normAutofit fontScale="90000"/>
          </a:bodyPr>
          <a:lstStyle/>
          <a:p>
            <a:pPr algn="ctr"/>
            <a:r>
              <a:rPr lang="en-US" sz="2400" dirty="0" smtClean="0"/>
              <a:t>WATER FOR SUSTAINABLE DEVELOPMENT - A WAY TOWARDS INCLUSIVE GROWTH</a:t>
            </a:r>
            <a:endParaRPr lang="en-US" sz="2400" dirty="0"/>
          </a:p>
        </p:txBody>
      </p:sp>
      <p:pic>
        <p:nvPicPr>
          <p:cNvPr id="4" name="Picture 14" descr="take"/>
          <p:cNvPicPr>
            <a:picLocks noChangeAspect="1" noChangeArrowheads="1"/>
          </p:cNvPicPr>
          <p:nvPr/>
        </p:nvPicPr>
        <p:blipFill>
          <a:blip r:embed="rId2"/>
          <a:srcRect/>
          <a:stretch>
            <a:fillRect/>
          </a:stretch>
        </p:blipFill>
        <p:spPr bwMode="auto">
          <a:xfrm>
            <a:off x="1905000" y="1143000"/>
            <a:ext cx="2598072" cy="23717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t="4543" b="4543"/>
          <a:stretch>
            <a:fillRect/>
          </a:stretch>
        </p:blipFill>
        <p:spPr bwMode="auto">
          <a:xfrm>
            <a:off x="1905000" y="3819524"/>
            <a:ext cx="7086600" cy="2962275"/>
          </a:xfrm>
          <a:prstGeom prst="rect">
            <a:avLst/>
          </a:prstGeom>
          <a:noFill/>
          <a:ln w="9525">
            <a:noFill/>
            <a:miter lim="800000"/>
            <a:headEnd/>
            <a:tailEnd/>
          </a:ln>
        </p:spPr>
      </p:pic>
      <p:pic>
        <p:nvPicPr>
          <p:cNvPr id="6" name="Picture 4" descr="KHETI"/>
          <p:cNvPicPr>
            <a:picLocks noChangeAspect="1" noChangeArrowheads="1"/>
          </p:cNvPicPr>
          <p:nvPr/>
        </p:nvPicPr>
        <p:blipFill>
          <a:blip r:embed="rId4"/>
          <a:srcRect l="2655" t="2740" r="3540" b="4480"/>
          <a:stretch>
            <a:fillRect/>
          </a:stretch>
        </p:blipFill>
        <p:spPr bwMode="auto">
          <a:xfrm>
            <a:off x="6172200" y="1219200"/>
            <a:ext cx="2819400" cy="2269838"/>
          </a:xfrm>
          <a:prstGeom prst="rect">
            <a:avLst/>
          </a:prstGeom>
          <a:noFill/>
          <a:ln w="38100">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731838"/>
          </a:xfrm>
        </p:spPr>
        <p:txBody>
          <a:bodyPr>
            <a:noAutofit/>
          </a:bodyPr>
          <a:lstStyle/>
          <a:p>
            <a:pPr algn="ctr"/>
            <a:r>
              <a:rPr lang="en-US" sz="2400" b="1" dirty="0" smtClean="0"/>
              <a:t>Human Development – The Role of Water</a:t>
            </a:r>
            <a:endParaRPr lang="en-US" sz="2400" dirty="0"/>
          </a:p>
        </p:txBody>
      </p:sp>
      <p:sp>
        <p:nvSpPr>
          <p:cNvPr id="3" name="Content Placeholder 2"/>
          <p:cNvSpPr>
            <a:spLocks noGrp="1"/>
          </p:cNvSpPr>
          <p:nvPr>
            <p:ph sz="quarter" idx="1"/>
          </p:nvPr>
        </p:nvSpPr>
        <p:spPr/>
        <p:txBody>
          <a:bodyPr>
            <a:normAutofit/>
          </a:bodyPr>
          <a:lstStyle/>
          <a:p>
            <a:r>
              <a:rPr lang="en-US" sz="2000" dirty="0" smtClean="0"/>
              <a:t>Each developmental activity needs water – construction, infrastructure, production, agriculture, etc. </a:t>
            </a:r>
          </a:p>
          <a:p>
            <a:pPr>
              <a:buNone/>
            </a:pPr>
            <a:endParaRPr lang="en-US" sz="2000" dirty="0" smtClean="0"/>
          </a:p>
          <a:p>
            <a:r>
              <a:rPr lang="en-US" sz="2000" dirty="0" smtClean="0"/>
              <a:t>Therefore, human endeavors of exploring the potential of life on the Moon or the Mars are all pivoted around the availability of only one substance – water.</a:t>
            </a:r>
          </a:p>
          <a:p>
            <a:pPr>
              <a:buNone/>
            </a:pPr>
            <a:endParaRPr lang="en-US" sz="2000" dirty="0" smtClean="0"/>
          </a:p>
          <a:p>
            <a:r>
              <a:rPr lang="en-US" sz="2000" dirty="0" smtClean="0"/>
              <a:t>Right from the ancient Indian scriptures like Rigveda (6500–3100 B.C.) </a:t>
            </a:r>
            <a:r>
              <a:rPr lang="en-US" sz="2000" dirty="0" smtClean="0"/>
              <a:t>to Atharvaveda </a:t>
            </a:r>
            <a:r>
              <a:rPr lang="en-US" sz="2000" dirty="0" smtClean="0"/>
              <a:t>(2000-1500 B.C.) to the latest International Conventions on Water Management, there has been unanimous agreement on the eternal importance of water for sustaining human life and further developing it.</a:t>
            </a:r>
          </a:p>
        </p:txBody>
      </p:sp>
      <p:sp>
        <p:nvSpPr>
          <p:cNvPr id="4" name="Slide Number Placeholder 3"/>
          <p:cNvSpPr>
            <a:spLocks noGrp="1"/>
          </p:cNvSpPr>
          <p:nvPr>
            <p:ph type="sldNum" sz="quarter" idx="15"/>
          </p:nvPr>
        </p:nvSpPr>
        <p:spPr/>
        <p:txBody>
          <a:bodyPr/>
          <a:lstStyle/>
          <a:p>
            <a:fld id="{55E9508D-72D0-49D9-B0CE-82D1ED3FCCF8}"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731838"/>
          </a:xfrm>
        </p:spPr>
        <p:txBody>
          <a:bodyPr>
            <a:noAutofit/>
          </a:bodyPr>
          <a:lstStyle/>
          <a:p>
            <a:pPr algn="ctr"/>
            <a:r>
              <a:rPr lang="en-US" sz="2400" b="1" dirty="0" smtClean="0"/>
              <a:t>Sustainable Human Development and Inclusive Growth</a:t>
            </a:r>
            <a:endParaRPr lang="en-US" sz="2400" dirty="0"/>
          </a:p>
        </p:txBody>
      </p:sp>
      <p:sp>
        <p:nvSpPr>
          <p:cNvPr id="3" name="Content Placeholder 2"/>
          <p:cNvSpPr>
            <a:spLocks noGrp="1"/>
          </p:cNvSpPr>
          <p:nvPr>
            <p:ph sz="quarter" idx="1"/>
          </p:nvPr>
        </p:nvSpPr>
        <p:spPr/>
        <p:txBody>
          <a:bodyPr>
            <a:normAutofit/>
          </a:bodyPr>
          <a:lstStyle/>
          <a:p>
            <a:r>
              <a:rPr lang="en-US" sz="2000" dirty="0" smtClean="0"/>
              <a:t>Sustainable Development means development that can continue for a long without any need of change in its process</a:t>
            </a:r>
          </a:p>
          <a:p>
            <a:pPr>
              <a:buNone/>
            </a:pPr>
            <a:endParaRPr lang="en-US" sz="2000" dirty="0" smtClean="0"/>
          </a:p>
          <a:p>
            <a:r>
              <a:rPr lang="en-US" sz="2000" dirty="0" smtClean="0"/>
              <a:t>Inclusive growth is the development with assured fulfillment of basic needs of the underprivileged masses and unrestrained opportunities for everyone is  sustainable development </a:t>
            </a:r>
          </a:p>
          <a:p>
            <a:pPr>
              <a:buNone/>
            </a:pPr>
            <a:endParaRPr lang="en-US" sz="2000" dirty="0" smtClean="0"/>
          </a:p>
          <a:p>
            <a:r>
              <a:rPr lang="en-US" sz="2000" dirty="0" smtClean="0"/>
              <a:t>Inclusive growth essentially requires development without any harm to any section of the society </a:t>
            </a:r>
          </a:p>
          <a:p>
            <a:endParaRPr lang="en-US" sz="2000" dirty="0" smtClean="0"/>
          </a:p>
          <a:p>
            <a:r>
              <a:rPr lang="en-US" sz="2000" dirty="0" smtClean="0"/>
              <a:t>Decades ago, Mahatma Gandhi – the father of our Nation, gave us a talisman for adjudging any development activity contemplated by asking whether it is going be of any help to the poorest person or weakest person of the society. </a:t>
            </a:r>
          </a:p>
          <a:p>
            <a:pPr>
              <a:buNone/>
            </a:pPr>
            <a:endParaRPr lang="en-US" sz="2000" dirty="0" smtClean="0"/>
          </a:p>
        </p:txBody>
      </p:sp>
      <p:sp>
        <p:nvSpPr>
          <p:cNvPr id="4" name="Slide Number Placeholder 3"/>
          <p:cNvSpPr>
            <a:spLocks noGrp="1"/>
          </p:cNvSpPr>
          <p:nvPr>
            <p:ph type="sldNum" sz="quarter" idx="15"/>
          </p:nvPr>
        </p:nvSpPr>
        <p:spPr/>
        <p:txBody>
          <a:bodyPr/>
          <a:lstStyle/>
          <a:p>
            <a:fld id="{55E9508D-72D0-49D9-B0CE-82D1ED3FCCF8}"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731838"/>
          </a:xfrm>
        </p:spPr>
        <p:txBody>
          <a:bodyPr>
            <a:noAutofit/>
          </a:bodyPr>
          <a:lstStyle/>
          <a:p>
            <a:pPr algn="ctr"/>
            <a:r>
              <a:rPr lang="en-US" sz="2400" b="1" dirty="0" smtClean="0"/>
              <a:t>Sustainable Human Development and Inclusive Growth</a:t>
            </a:r>
            <a:endParaRPr lang="en-US" sz="2400" dirty="0"/>
          </a:p>
        </p:txBody>
      </p:sp>
      <p:sp>
        <p:nvSpPr>
          <p:cNvPr id="3" name="Content Placeholder 2"/>
          <p:cNvSpPr>
            <a:spLocks noGrp="1"/>
          </p:cNvSpPr>
          <p:nvPr>
            <p:ph sz="quarter" idx="1"/>
          </p:nvPr>
        </p:nvSpPr>
        <p:spPr/>
        <p:txBody>
          <a:bodyPr>
            <a:normAutofit/>
          </a:bodyPr>
          <a:lstStyle/>
          <a:p>
            <a:pPr algn="just">
              <a:lnSpc>
                <a:spcPct val="150000"/>
              </a:lnSpc>
            </a:pPr>
            <a:r>
              <a:rPr lang="en-US" sz="2000" dirty="0" smtClean="0"/>
              <a:t>Finally in 1993, United Nations Development </a:t>
            </a:r>
            <a:r>
              <a:rPr lang="en-US" sz="2000" dirty="0" err="1" smtClean="0"/>
              <a:t>Programme</a:t>
            </a:r>
            <a:r>
              <a:rPr lang="en-US" sz="2000" dirty="0" smtClean="0"/>
              <a:t> (UNDP) named this as ‘human-centered development paradigm’, which led to wide acceptance of the fact that human development, and not economic growth, is the ultimate goal of any society and that economic growth per se does not ensure human development. Inclusive growth is the development with assured fulfillment of basic needs of the underprivileged masses and unrestrained opportunities for everyone is  sustainable development </a:t>
            </a:r>
          </a:p>
          <a:p>
            <a:pPr>
              <a:buNone/>
            </a:pPr>
            <a:endParaRPr lang="en-US" sz="2000" dirty="0" smtClean="0"/>
          </a:p>
          <a:p>
            <a:pPr>
              <a:buNone/>
            </a:pPr>
            <a:endParaRPr lang="en-US" sz="2000" dirty="0" smtClean="0"/>
          </a:p>
        </p:txBody>
      </p:sp>
      <p:sp>
        <p:nvSpPr>
          <p:cNvPr id="4" name="Slide Number Placeholder 3"/>
          <p:cNvSpPr>
            <a:spLocks noGrp="1"/>
          </p:cNvSpPr>
          <p:nvPr>
            <p:ph type="sldNum" sz="quarter" idx="15"/>
          </p:nvPr>
        </p:nvSpPr>
        <p:spPr/>
        <p:txBody>
          <a:bodyPr/>
          <a:lstStyle/>
          <a:p>
            <a:fld id="{55E9508D-72D0-49D9-B0CE-82D1ED3FCCF8}"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t>Millennium Development </a:t>
            </a:r>
            <a:r>
              <a:rPr lang="en-US" sz="2400" b="1" dirty="0" smtClean="0"/>
              <a:t>Goals: </a:t>
            </a:r>
            <a:r>
              <a:rPr lang="en-US" sz="2400" b="1" dirty="0" smtClean="0"/>
              <a:t>Milestone or Mirage?</a:t>
            </a:r>
            <a:endParaRPr lang="en-US" sz="2400" dirty="0"/>
          </a:p>
        </p:txBody>
      </p:sp>
      <p:sp>
        <p:nvSpPr>
          <p:cNvPr id="3" name="Content Placeholder 2"/>
          <p:cNvSpPr>
            <a:spLocks noGrp="1"/>
          </p:cNvSpPr>
          <p:nvPr>
            <p:ph sz="quarter" idx="1"/>
          </p:nvPr>
        </p:nvSpPr>
        <p:spPr/>
        <p:txBody>
          <a:bodyPr>
            <a:normAutofit/>
          </a:bodyPr>
          <a:lstStyle/>
          <a:p>
            <a:r>
              <a:rPr lang="en-US" sz="2000" dirty="0" smtClean="0"/>
              <a:t>In an admirable attempt to further formalize this paradigm, at the beginning of this 3rd Millennium (September 2000), the world leaders agreed to the Millennium Declaration, wherein a concise set of 8 goals, 18 targets and 48 indicators was fixed in order to assess progress.</a:t>
            </a:r>
          </a:p>
          <a:p>
            <a:pPr>
              <a:buNone/>
            </a:pPr>
            <a:endParaRPr lang="en-US" sz="2000" dirty="0" smtClean="0"/>
          </a:p>
          <a:p>
            <a:r>
              <a:rPr lang="en-US" sz="2000" dirty="0" smtClean="0"/>
              <a:t>The thrust of these Millennium Development Goals to be achieved by 2015 include the Goal of “Extreme poverty and hunger to be halved”. </a:t>
            </a:r>
          </a:p>
          <a:p>
            <a:pPr>
              <a:buNone/>
            </a:pPr>
            <a:endParaRPr lang="en-US" sz="2000" dirty="0" smtClean="0"/>
          </a:p>
          <a:p>
            <a:r>
              <a:rPr lang="en-US" sz="2000" dirty="0" smtClean="0"/>
              <a:t>A close look at the progress made by 2010, when two third of the period is over, indicates that even this modest looking target is going to be the most difficult one to achieve.</a:t>
            </a:r>
          </a:p>
          <a:p>
            <a:endParaRPr lang="en-US" sz="2000" dirty="0"/>
          </a:p>
        </p:txBody>
      </p:sp>
      <p:sp>
        <p:nvSpPr>
          <p:cNvPr id="4" name="Slide Number Placeholder 3"/>
          <p:cNvSpPr>
            <a:spLocks noGrp="1"/>
          </p:cNvSpPr>
          <p:nvPr>
            <p:ph type="sldNum" sz="quarter" idx="15"/>
          </p:nvPr>
        </p:nvSpPr>
        <p:spPr/>
        <p:txBody>
          <a:bodyPr/>
          <a:lstStyle/>
          <a:p>
            <a:fld id="{55E9508D-72D0-49D9-B0CE-82D1ED3FCCF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t>Millennium Development Goals : Milestone or Mirage?</a:t>
            </a:r>
            <a:endParaRPr lang="en-US" sz="2400" dirty="0"/>
          </a:p>
        </p:txBody>
      </p:sp>
      <p:sp>
        <p:nvSpPr>
          <p:cNvPr id="3" name="Content Placeholder 2"/>
          <p:cNvSpPr>
            <a:spLocks noGrp="1"/>
          </p:cNvSpPr>
          <p:nvPr>
            <p:ph sz="quarter" idx="1"/>
          </p:nvPr>
        </p:nvSpPr>
        <p:spPr/>
        <p:txBody>
          <a:bodyPr>
            <a:normAutofit/>
          </a:bodyPr>
          <a:lstStyle/>
          <a:p>
            <a:r>
              <a:rPr lang="en-US" sz="2000" dirty="0" smtClean="0"/>
              <a:t>It has been recognized that, if properly managed, investment in water resources in dry-land and rain-fed regions may have greater pay offs and at the same time have larger impact on poverty alleviation thus making it a `win-win' strategy. </a:t>
            </a:r>
            <a:endParaRPr lang="en-US" sz="2000" dirty="0" smtClean="0"/>
          </a:p>
          <a:p>
            <a:r>
              <a:rPr lang="en-US" sz="2000" dirty="0"/>
              <a:t>In the quest for better living standards and economic gain, modern society has come to view water only as a resource that is there for the taking, rather than a living system that drives the workings of a natural world we depend on</a:t>
            </a:r>
            <a:r>
              <a:rPr lang="en-US" sz="2000" dirty="0" smtClean="0"/>
              <a:t>.</a:t>
            </a:r>
          </a:p>
          <a:p>
            <a:r>
              <a:rPr lang="en-US" sz="2000" dirty="0"/>
              <a:t>Harmonizing human needs with those of a healthy environment will require new ways of using and managing water. And it will require adjusting our production and consumption patterns so as to remain within ecological limits.</a:t>
            </a:r>
            <a:endParaRPr lang="en-US" sz="2000" dirty="0" smtClean="0"/>
          </a:p>
        </p:txBody>
      </p:sp>
      <p:sp>
        <p:nvSpPr>
          <p:cNvPr id="4" name="Slide Number Placeholder 3"/>
          <p:cNvSpPr>
            <a:spLocks noGrp="1"/>
          </p:cNvSpPr>
          <p:nvPr>
            <p:ph type="sldNum" sz="quarter" idx="15"/>
          </p:nvPr>
        </p:nvSpPr>
        <p:spPr/>
        <p:txBody>
          <a:bodyPr/>
          <a:lstStyle/>
          <a:p>
            <a:fld id="{55E9508D-72D0-49D9-B0CE-82D1ED3FCCF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Food Security – Far Beyond Food Production</a:t>
            </a:r>
            <a:endParaRPr lang="en-US" sz="2400" dirty="0"/>
          </a:p>
        </p:txBody>
      </p:sp>
      <p:sp>
        <p:nvSpPr>
          <p:cNvPr id="3" name="Content Placeholder 2"/>
          <p:cNvSpPr>
            <a:spLocks noGrp="1"/>
          </p:cNvSpPr>
          <p:nvPr>
            <p:ph sz="quarter" idx="1"/>
          </p:nvPr>
        </p:nvSpPr>
        <p:spPr/>
        <p:txBody>
          <a:bodyPr>
            <a:normAutofit/>
          </a:bodyPr>
          <a:lstStyle/>
          <a:p>
            <a:pPr algn="just"/>
            <a:r>
              <a:rPr lang="en-US" sz="2000" dirty="0" smtClean="0"/>
              <a:t>The foodgrain production in the country has remarkably increased from a modest 50 million tonnes to an awesome </a:t>
            </a:r>
            <a:r>
              <a:rPr lang="en-US" sz="2000" dirty="0" smtClean="0"/>
              <a:t>260</a:t>
            </a:r>
            <a:r>
              <a:rPr lang="en-US" sz="2000" dirty="0" smtClean="0"/>
              <a:t> </a:t>
            </a:r>
            <a:r>
              <a:rPr lang="en-US" sz="2000" dirty="0" smtClean="0"/>
              <a:t>million tonnes over a period of six decades.</a:t>
            </a:r>
          </a:p>
          <a:p>
            <a:pPr algn="just">
              <a:buNone/>
            </a:pPr>
            <a:endParaRPr lang="en-US" sz="2000" dirty="0" smtClean="0"/>
          </a:p>
          <a:p>
            <a:pPr algn="just"/>
            <a:r>
              <a:rPr lang="en-US" sz="2000" dirty="0" smtClean="0"/>
              <a:t>However, per capita availability of food grain is 436 grams as against about 3,000 grams in USA and 1,000 grams in China.</a:t>
            </a:r>
          </a:p>
          <a:p>
            <a:pPr algn="just"/>
            <a:endParaRPr lang="en-US" sz="2000" dirty="0" smtClean="0"/>
          </a:p>
          <a:p>
            <a:pPr algn="just"/>
            <a:r>
              <a:rPr lang="en-US" sz="2000" dirty="0" smtClean="0"/>
              <a:t>Food Production is not sufficient though it has attained a praiseworthy rise</a:t>
            </a:r>
          </a:p>
          <a:p>
            <a:pPr algn="just"/>
            <a:endParaRPr lang="en-US" sz="2000" dirty="0" smtClean="0"/>
          </a:p>
          <a:p>
            <a:pPr algn="just"/>
            <a:r>
              <a:rPr lang="en-US" sz="2000" dirty="0" smtClean="0"/>
              <a:t>Future needs would be more and hence food production would be a serious challenge for India </a:t>
            </a:r>
            <a:endParaRPr lang="en-US" sz="2000" dirty="0"/>
          </a:p>
        </p:txBody>
      </p:sp>
      <p:sp>
        <p:nvSpPr>
          <p:cNvPr id="4" name="Slide Number Placeholder 3"/>
          <p:cNvSpPr>
            <a:spLocks noGrp="1"/>
          </p:cNvSpPr>
          <p:nvPr>
            <p:ph type="sldNum" sz="quarter" idx="15"/>
          </p:nvPr>
        </p:nvSpPr>
        <p:spPr/>
        <p:txBody>
          <a:bodyPr/>
          <a:lstStyle/>
          <a:p>
            <a:fld id="{55E9508D-72D0-49D9-B0CE-82D1ED3FCCF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Dwindling Per Capita Water Availability – a Constraint</a:t>
            </a:r>
            <a:endParaRPr lang="en-US" sz="2400" dirty="0"/>
          </a:p>
        </p:txBody>
      </p:sp>
      <p:sp>
        <p:nvSpPr>
          <p:cNvPr id="3" name="Content Placeholder 2"/>
          <p:cNvSpPr>
            <a:spLocks noGrp="1"/>
          </p:cNvSpPr>
          <p:nvPr>
            <p:ph sz="quarter" idx="1"/>
          </p:nvPr>
        </p:nvSpPr>
        <p:spPr/>
        <p:txBody>
          <a:bodyPr>
            <a:normAutofit/>
          </a:bodyPr>
          <a:lstStyle/>
          <a:p>
            <a:pPr algn="just"/>
            <a:r>
              <a:rPr lang="en-US" sz="2000" dirty="0" smtClean="0"/>
              <a:t>Based on average annual water availability, India’s average per capita water availability is </a:t>
            </a:r>
            <a:r>
              <a:rPr lang="en-US" sz="2000" dirty="0" smtClean="0"/>
              <a:t>1465 </a:t>
            </a:r>
            <a:r>
              <a:rPr lang="en-US" sz="2000" dirty="0" smtClean="0"/>
              <a:t>cubic meter per year for its present population of </a:t>
            </a:r>
            <a:r>
              <a:rPr lang="en-US" sz="2000" dirty="0" smtClean="0"/>
              <a:t>1275 million, </a:t>
            </a:r>
            <a:r>
              <a:rPr lang="en-US" sz="2000" dirty="0" smtClean="0"/>
              <a:t>which is expected to reduce to </a:t>
            </a:r>
            <a:r>
              <a:rPr lang="en-US" sz="2000" dirty="0" smtClean="0"/>
              <a:t>1318 </a:t>
            </a:r>
            <a:r>
              <a:rPr lang="en-US" sz="2000" dirty="0" smtClean="0"/>
              <a:t>cubic meter in the year 2025 with the projected population of </a:t>
            </a:r>
            <a:r>
              <a:rPr lang="en-US" sz="2000" dirty="0" smtClean="0"/>
              <a:t>1418 million </a:t>
            </a:r>
            <a:r>
              <a:rPr lang="en-US" sz="2000" dirty="0" smtClean="0"/>
              <a:t>and then further to </a:t>
            </a:r>
            <a:r>
              <a:rPr lang="en-US" sz="2000" dirty="0" smtClean="0"/>
              <a:t>1153 </a:t>
            </a:r>
            <a:r>
              <a:rPr lang="en-US" sz="2000" dirty="0" smtClean="0"/>
              <a:t>cubic meter in the year 2050 with the projected population of </a:t>
            </a:r>
            <a:r>
              <a:rPr lang="en-US" sz="2000" dirty="0" smtClean="0"/>
              <a:t>1620 million.</a:t>
            </a:r>
            <a:endParaRPr lang="en-US" sz="2000" dirty="0" smtClean="0"/>
          </a:p>
          <a:p>
            <a:pPr>
              <a:buNone/>
            </a:pPr>
            <a:endParaRPr lang="en-US" sz="2000" dirty="0" smtClean="0"/>
          </a:p>
          <a:p>
            <a:pPr algn="just"/>
            <a:r>
              <a:rPr lang="en-US" sz="2000" dirty="0" smtClean="0"/>
              <a:t>This clearly shows that India </a:t>
            </a:r>
            <a:r>
              <a:rPr lang="en-US" sz="2000" dirty="0" smtClean="0"/>
              <a:t>will have to </a:t>
            </a:r>
            <a:r>
              <a:rPr lang="en-US" sz="2000" dirty="0" smtClean="0"/>
              <a:t>be critically dependent on the sustainability of water resources and enhanced productivity of irrigated agriculture in the years to come.</a:t>
            </a:r>
          </a:p>
          <a:p>
            <a:endParaRPr lang="en-US" sz="2000" dirty="0"/>
          </a:p>
        </p:txBody>
      </p:sp>
      <p:sp>
        <p:nvSpPr>
          <p:cNvPr id="4" name="Slide Number Placeholder 3"/>
          <p:cNvSpPr>
            <a:spLocks noGrp="1"/>
          </p:cNvSpPr>
          <p:nvPr>
            <p:ph type="sldNum" sz="quarter" idx="15"/>
          </p:nvPr>
        </p:nvSpPr>
        <p:spPr/>
        <p:txBody>
          <a:bodyPr/>
          <a:lstStyle/>
          <a:p>
            <a:fld id="{55E9508D-72D0-49D9-B0CE-82D1ED3FCCF8}"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stom 1">
      <a:majorFont>
        <a:latin typeface="Times New Roman"/>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142</TotalTime>
  <Words>1218</Words>
  <Application>Microsoft Office PowerPoint</Application>
  <PresentationFormat>On-screen Show (4:3)</PresentationFormat>
  <Paragraphs>73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Wingdings</vt:lpstr>
      <vt:lpstr>Wingdings 2</vt:lpstr>
      <vt:lpstr>Oriel</vt:lpstr>
      <vt:lpstr>WATER FOR SUSTAINABLE DEVELOPMENT  - A WAY TOWARDS INCLUSIVE GROWTH</vt:lpstr>
      <vt:lpstr>WATER FOR SUSTAINABLE DEVELOPMENT - A WAY TOWARDS INCLUSIVE GROWTH</vt:lpstr>
      <vt:lpstr>Human Development – The Role of Water</vt:lpstr>
      <vt:lpstr>Sustainable Human Development and Inclusive Growth</vt:lpstr>
      <vt:lpstr>Sustainable Human Development and Inclusive Growth</vt:lpstr>
      <vt:lpstr>Millennium Development Goals: Milestone or Mirage?</vt:lpstr>
      <vt:lpstr>Millennium Development Goals : Milestone or Mirage?</vt:lpstr>
      <vt:lpstr>Food Security – Far Beyond Food Production</vt:lpstr>
      <vt:lpstr>Dwindling Per Capita Water Availability – a Constraint</vt:lpstr>
      <vt:lpstr>What We Must Do</vt:lpstr>
      <vt:lpstr>What We Must Do</vt:lpstr>
      <vt:lpstr>Conclusion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FOR SUSTAINABLE DEVELOPMENT - A WAY TOWARDS INCLUSIVE GROWTH</dc:title>
  <dc:creator>Vivek kapadia</dc:creator>
  <cp:lastModifiedBy>acer</cp:lastModifiedBy>
  <cp:revision>25</cp:revision>
  <dcterms:created xsi:type="dcterms:W3CDTF">2015-01-10T12:40:24Z</dcterms:created>
  <dcterms:modified xsi:type="dcterms:W3CDTF">2015-01-10T15:18:52Z</dcterms:modified>
</cp:coreProperties>
</file>