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94" r:id="rId2"/>
    <p:sldId id="292" r:id="rId3"/>
    <p:sldId id="258" r:id="rId4"/>
    <p:sldId id="293" r:id="rId5"/>
    <p:sldId id="261" r:id="rId6"/>
    <p:sldId id="262" r:id="rId7"/>
    <p:sldId id="263" r:id="rId8"/>
    <p:sldId id="285" r:id="rId9"/>
    <p:sldId id="291" r:id="rId10"/>
    <p:sldId id="286" r:id="rId11"/>
    <p:sldId id="288" r:id="rId12"/>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C00"/>
    <a:srgbClr val="007B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621" autoAdjust="0"/>
  </p:normalViewPr>
  <p:slideViewPr>
    <p:cSldViewPr>
      <p:cViewPr>
        <p:scale>
          <a:sx n="82" d="100"/>
          <a:sy n="82" d="100"/>
        </p:scale>
        <p:origin x="-58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3C6DC50-4241-47C4-9693-C057BB084C9A}" type="datetimeFigureOut">
              <a:rPr lang="fr-FR" smtClean="0"/>
              <a:t>08/01/2015</a:t>
            </a:fld>
            <a:endParaRPr lang="fr-FR"/>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882B758-BBE0-4C90-8E35-5F9430218422}" type="slidenum">
              <a:rPr lang="fr-FR" smtClean="0"/>
              <a:t>‹N°›</a:t>
            </a:fld>
            <a:endParaRPr lang="fr-FR"/>
          </a:p>
        </p:txBody>
      </p:sp>
    </p:spTree>
    <p:extLst>
      <p:ext uri="{BB962C8B-B14F-4D97-AF65-F5344CB8AC3E}">
        <p14:creationId xmlns:p14="http://schemas.microsoft.com/office/powerpoint/2010/main" val="3220692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CCDD8A0-527A-4D4F-938A-6E26B1D1ABC1}" type="datetimeFigureOut">
              <a:rPr lang="fr-FR" smtClean="0"/>
              <a:t>08/01/2015</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5C3FFD7-F30E-4345-9FBE-BF000265EFCE}" type="slidenum">
              <a:rPr lang="fr-FR" smtClean="0"/>
              <a:t>‹N°›</a:t>
            </a:fld>
            <a:endParaRPr lang="fr-FR"/>
          </a:p>
        </p:txBody>
      </p:sp>
    </p:spTree>
    <p:extLst>
      <p:ext uri="{BB962C8B-B14F-4D97-AF65-F5344CB8AC3E}">
        <p14:creationId xmlns:p14="http://schemas.microsoft.com/office/powerpoint/2010/main" val="2922668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p:spPr>
        <p:txBody>
          <a:bodyPr/>
          <a:lstStyle/>
          <a:p>
            <a:r>
              <a:rPr lang="en-US" sz="1200" kern="1200" dirty="0" smtClean="0">
                <a:solidFill>
                  <a:schemeClr val="tx1"/>
                </a:solidFill>
                <a:effectLst/>
                <a:latin typeface="+mn-lt"/>
                <a:ea typeface="+mn-ea"/>
                <a:cs typeface="+mn-cs"/>
              </a:rPr>
              <a:t>Ladies and Gentlemen,</a:t>
            </a:r>
            <a:endParaRPr lang="en-US" dirty="0" smtClean="0">
              <a:effectLst/>
            </a:endParaRPr>
          </a:p>
          <a:p>
            <a:r>
              <a:rPr lang="en-US" sz="1200" kern="1200" dirty="0" smtClean="0">
                <a:solidFill>
                  <a:schemeClr val="tx1"/>
                </a:solidFill>
                <a:effectLst/>
                <a:latin typeface="+mn-lt"/>
                <a:ea typeface="+mn-ea"/>
                <a:cs typeface="+mn-cs"/>
              </a:rPr>
              <a:t>Dear Friends,</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Let me start by expressing my appreciation for this invitation on behalf of the World Water Council.</a:t>
            </a:r>
            <a:r>
              <a:rPr lang="en-US" sz="1200" kern="1200" baseline="0" dirty="0" smtClean="0">
                <a:solidFill>
                  <a:schemeClr val="tx1"/>
                </a:solidFill>
                <a:effectLst/>
                <a:latin typeface="+mn-lt"/>
                <a:ea typeface="+mn-ea"/>
                <a:cs typeface="+mn-cs"/>
              </a:rPr>
              <a:t> </a:t>
            </a:r>
            <a:r>
              <a:rPr lang="en-US" altLang="pt-BR" dirty="0" smtClean="0"/>
              <a:t>This first slide gives you the essence of the Council: we are institutions working together –  with our various expertise and experience – to make water security a global priority. Indeed,</a:t>
            </a:r>
            <a:r>
              <a:rPr lang="en-US" altLang="pt-BR" baseline="0" dirty="0" smtClean="0"/>
              <a:t> we believe that water is the key for global sustainability.</a:t>
            </a:r>
            <a:endParaRPr lang="en-US" altLang="pt-BR" dirty="0" smtClean="0"/>
          </a:p>
          <a:p>
            <a:endParaRPr lang="en-US" dirty="0"/>
          </a:p>
        </p:txBody>
      </p:sp>
      <p:sp>
        <p:nvSpPr>
          <p:cNvPr id="1638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56A53C3-7940-42B0-A43B-8C4A1A517374}" type="slidenum">
              <a:rPr lang="fr-FR" smtClean="0"/>
              <a:pPr eaLnBrk="1" hangingPunct="1"/>
              <a:t>1</a:t>
            </a:fld>
            <a:endParaRPr lang="fr-FR" smtClean="0"/>
          </a:p>
        </p:txBody>
      </p:sp>
    </p:spTree>
    <p:extLst>
      <p:ext uri="{BB962C8B-B14F-4D97-AF65-F5344CB8AC3E}">
        <p14:creationId xmlns:p14="http://schemas.microsoft.com/office/powerpoint/2010/main" val="3983683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p:txBody>
          <a:bodyPr/>
          <a:lstStyle/>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smtClean="0"/>
              <a:t>Today, we truly form an international organization as we represent more than 300 organizations from over 50 countries. </a:t>
            </a:r>
          </a:p>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endParaRPr lang="en-US" b="0" dirty="0" smtClean="0"/>
          </a:p>
          <a:p>
            <a:pPr marL="171450" indent="-171450" algn="just">
              <a:buFont typeface="Arial" pitchFamily="34" charset="0"/>
              <a:buChar char="•"/>
              <a:defRPr/>
            </a:pPr>
            <a:r>
              <a:rPr lang="en-US" b="0" dirty="0" smtClean="0"/>
              <a:t>This network of members represents organizations with strong expertise in research, project engineering, politics, policy formulation, business development, NGO mobilization, public management, private development and intergovernmental collaborations. </a:t>
            </a:r>
          </a:p>
          <a:p>
            <a:pPr marL="171450" indent="-171450" algn="just">
              <a:buFont typeface="Arial" pitchFamily="34" charset="0"/>
              <a:buChar char="•"/>
              <a:defRPr/>
            </a:pPr>
            <a:endParaRPr lang="fr-FR" b="0" dirty="0" smtClean="0"/>
          </a:p>
          <a:p>
            <a:pPr marL="171450" indent="-171450" algn="just">
              <a:buFont typeface="Arial" pitchFamily="34" charset="0"/>
              <a:buChar char="•"/>
              <a:defRPr/>
            </a:pPr>
            <a:r>
              <a:rPr lang="fr-FR" b="0" dirty="0" smtClean="0"/>
              <a:t>All of </a:t>
            </a:r>
            <a:r>
              <a:rPr lang="fr-FR" b="0" dirty="0" err="1" smtClean="0"/>
              <a:t>them</a:t>
            </a:r>
            <a:r>
              <a:rPr lang="fr-FR" b="0" dirty="0" smtClean="0"/>
              <a:t> have the </a:t>
            </a:r>
            <a:r>
              <a:rPr lang="fr-FR" b="0" dirty="0" err="1" smtClean="0"/>
              <a:t>possibility</a:t>
            </a:r>
            <a:r>
              <a:rPr lang="fr-FR" b="0" baseline="0" dirty="0" smtClean="0"/>
              <a:t> </a:t>
            </a:r>
            <a:r>
              <a:rPr lang="fr-FR" b="0" dirty="0" smtClean="0"/>
              <a:t>to influence </a:t>
            </a:r>
            <a:r>
              <a:rPr lang="en-US" dirty="0" smtClean="0"/>
              <a:t>politics</a:t>
            </a:r>
            <a:r>
              <a:rPr lang="en-US" baseline="0" dirty="0" smtClean="0"/>
              <a:t> and to frame to </a:t>
            </a:r>
            <a:r>
              <a:rPr lang="en-US" dirty="0" smtClean="0"/>
              <a:t>frame the agenda for the World Water Forum</a:t>
            </a:r>
            <a:r>
              <a:rPr lang="en-US" baseline="0" dirty="0" smtClean="0"/>
              <a:t>.</a:t>
            </a:r>
          </a:p>
          <a:p>
            <a:pPr marL="0" indent="0" algn="just">
              <a:buFont typeface="Arial" pitchFamily="34" charset="0"/>
              <a:buNone/>
              <a:defRPr/>
            </a:pPr>
            <a:endParaRPr lang="en-US" dirty="0" smtClean="0"/>
          </a:p>
          <a:p>
            <a:pPr marL="171450" indent="-171450" algn="just">
              <a:buFont typeface="Arial" pitchFamily="34" charset="0"/>
              <a:buChar char="•"/>
              <a:defRPr/>
            </a:pPr>
            <a:r>
              <a:rPr lang="fr-FR" dirty="0" smtClean="0"/>
              <a:t>To </a:t>
            </a:r>
            <a:r>
              <a:rPr lang="fr-FR" dirty="0" err="1" smtClean="0"/>
              <a:t>enlarge</a:t>
            </a:r>
            <a:r>
              <a:rPr lang="fr-FR" baseline="0" dirty="0" smtClean="0"/>
              <a:t> </a:t>
            </a:r>
            <a:r>
              <a:rPr lang="fr-FR" baseline="0" dirty="0" err="1" smtClean="0"/>
              <a:t>their</a:t>
            </a:r>
            <a:r>
              <a:rPr lang="fr-FR" baseline="0" dirty="0" smtClean="0"/>
              <a:t> networks to </a:t>
            </a:r>
            <a:r>
              <a:rPr lang="fr-FR" baseline="0" dirty="0" err="1" smtClean="0"/>
              <a:t>convey</a:t>
            </a:r>
            <a:r>
              <a:rPr lang="fr-FR" baseline="0" dirty="0" smtClean="0"/>
              <a:t> </a:t>
            </a:r>
            <a:r>
              <a:rPr lang="fr-FR" baseline="0" dirty="0" err="1" smtClean="0"/>
              <a:t>their</a:t>
            </a:r>
            <a:r>
              <a:rPr lang="fr-FR" baseline="0" dirty="0" smtClean="0"/>
              <a:t> message </a:t>
            </a:r>
            <a:r>
              <a:rPr lang="en-US" dirty="0" smtClean="0"/>
              <a:t>all over the world.</a:t>
            </a:r>
          </a:p>
          <a:p>
            <a:pPr marL="171450" indent="-171450" algn="just">
              <a:buFontTx/>
              <a:buChar char="-"/>
              <a:defRPr/>
            </a:pPr>
            <a:endParaRPr lang="en-US" dirty="0" smtClean="0"/>
          </a:p>
          <a:p>
            <a:pPr marL="171450" indent="-171450" algn="just">
              <a:buFont typeface="Arial" pitchFamily="34" charset="0"/>
              <a:buChar char="•"/>
              <a:defRPr/>
            </a:pPr>
            <a:r>
              <a:rPr lang="en-US" b="0" dirty="0" smtClean="0"/>
              <a:t>We work together – thanks to and despite – their differences to facilitate to catalyze collective action – especially.</a:t>
            </a:r>
          </a:p>
          <a:p>
            <a:pPr marL="171450" indent="-171450" algn="just">
              <a:buFont typeface="Arial" pitchFamily="34" charset="0"/>
              <a:buChar char="•"/>
              <a:defRPr/>
            </a:pPr>
            <a:endParaRPr lang="fr-FR" b="0" dirty="0" smtClean="0"/>
          </a:p>
          <a:p>
            <a:pPr marL="171450" indent="-171450" algn="just">
              <a:buFont typeface="Arial" pitchFamily="34" charset="0"/>
              <a:buChar char="•"/>
              <a:defRPr/>
            </a:pPr>
            <a:r>
              <a:rPr lang="fr-FR" dirty="0" smtClean="0"/>
              <a:t>The Water </a:t>
            </a:r>
            <a:r>
              <a:rPr lang="fr-FR" dirty="0" err="1" smtClean="0"/>
              <a:t>Water</a:t>
            </a:r>
            <a:r>
              <a:rPr lang="fr-FR" baseline="0" dirty="0" smtClean="0"/>
              <a:t> Council </a:t>
            </a:r>
            <a:r>
              <a:rPr lang="fr-FR" baseline="0" dirty="0" err="1" smtClean="0"/>
              <a:t>believes</a:t>
            </a:r>
            <a:r>
              <a:rPr lang="fr-FR" baseline="0" dirty="0" smtClean="0"/>
              <a:t> </a:t>
            </a:r>
            <a:r>
              <a:rPr lang="fr-FR" baseline="0" dirty="0" err="1" smtClean="0"/>
              <a:t>that</a:t>
            </a:r>
            <a:r>
              <a:rPr lang="fr-FR" baseline="0" dirty="0" smtClean="0"/>
              <a:t> all of </a:t>
            </a:r>
            <a:r>
              <a:rPr lang="fr-FR" baseline="0" dirty="0" err="1" smtClean="0"/>
              <a:t>our</a:t>
            </a:r>
            <a:r>
              <a:rPr lang="fr-FR" baseline="0" dirty="0" smtClean="0"/>
              <a:t> membres are </a:t>
            </a:r>
            <a:r>
              <a:rPr lang="fr-FR" baseline="0" dirty="0" err="1" smtClean="0"/>
              <a:t>game</a:t>
            </a:r>
            <a:r>
              <a:rPr lang="fr-FR" baseline="0" dirty="0" smtClean="0"/>
              <a:t> </a:t>
            </a:r>
            <a:r>
              <a:rPr lang="fr-FR" baseline="0" dirty="0" err="1" smtClean="0"/>
              <a:t>changers</a:t>
            </a:r>
            <a:r>
              <a:rPr lang="fr-FR" baseline="0" dirty="0" smtClean="0"/>
              <a:t> to </a:t>
            </a:r>
            <a:r>
              <a:rPr lang="fr-FR" baseline="0" dirty="0" err="1" smtClean="0"/>
              <a:t>implement</a:t>
            </a:r>
            <a:r>
              <a:rPr lang="fr-FR" baseline="0" dirty="0" smtClean="0"/>
              <a:t> </a:t>
            </a:r>
            <a:r>
              <a:rPr lang="fr-FR" baseline="0" dirty="0" err="1" smtClean="0"/>
              <a:t>sustainable</a:t>
            </a:r>
            <a:r>
              <a:rPr lang="fr-FR" baseline="0" dirty="0" smtClean="0"/>
              <a:t> </a:t>
            </a:r>
            <a:r>
              <a:rPr lang="fr-FR" baseline="0" dirty="0" err="1" smtClean="0"/>
              <a:t>pratices</a:t>
            </a:r>
            <a:r>
              <a:rPr lang="fr-FR" baseline="0" dirty="0" smtClean="0"/>
              <a:t> </a:t>
            </a:r>
            <a:r>
              <a:rPr lang="fr-FR" baseline="0" dirty="0" err="1" smtClean="0"/>
              <a:t>through</a:t>
            </a:r>
            <a:r>
              <a:rPr lang="fr-FR" baseline="0" dirty="0" smtClean="0"/>
              <a:t> and by water </a:t>
            </a:r>
            <a:r>
              <a:rPr lang="fr-FR" baseline="0" dirty="0" err="1" smtClean="0"/>
              <a:t>security</a:t>
            </a:r>
            <a:r>
              <a:rPr lang="fr-FR" baseline="0" dirty="0" smtClean="0"/>
              <a:t> for </a:t>
            </a:r>
            <a:r>
              <a:rPr lang="fr-FR" baseline="0" dirty="0" err="1" smtClean="0"/>
              <a:t>sustainibilty</a:t>
            </a:r>
            <a:r>
              <a:rPr lang="fr-FR" baseline="0" dirty="0" smtClean="0"/>
              <a:t>.</a:t>
            </a:r>
            <a:endParaRPr lang="en-US" dirty="0" smtClean="0"/>
          </a:p>
          <a:p>
            <a:pPr algn="just">
              <a:defRPr/>
            </a:pPr>
            <a:endParaRPr lang="fr-FR" b="0" dirty="0" smtClean="0"/>
          </a:p>
          <a:p>
            <a:pPr algn="just">
              <a:defRPr/>
            </a:pPr>
            <a:endParaRPr lang="fr-FR" b="0" dirty="0" smtClean="0"/>
          </a:p>
          <a:p>
            <a:pPr algn="just">
              <a:defRPr/>
            </a:pPr>
            <a:endParaRPr lang="en-US" b="0" dirty="0" smtClean="0"/>
          </a:p>
          <a:p>
            <a:pPr algn="just">
              <a:defRPr/>
            </a:pPr>
            <a:endParaRPr lang="en-US" b="1" dirty="0" smtClean="0"/>
          </a:p>
          <a:p>
            <a:pPr algn="just">
              <a:defRPr/>
            </a:pPr>
            <a:endParaRPr lang="en-US" b="1" dirty="0" smtClean="0"/>
          </a:p>
          <a:p>
            <a:pPr algn="just">
              <a:defRPr/>
            </a:pPr>
            <a:endParaRPr lang="en-US" b="1" dirty="0" smtClean="0"/>
          </a:p>
          <a:p>
            <a:pPr algn="just">
              <a:defRPr/>
            </a:pPr>
            <a:endParaRPr lang="en-US" b="1" dirty="0" smtClean="0"/>
          </a:p>
          <a:p>
            <a:pPr algn="just">
              <a:defRPr/>
            </a:pPr>
            <a:endParaRPr lang="en-US" b="1" dirty="0" smtClean="0"/>
          </a:p>
          <a:p>
            <a:pPr algn="just">
              <a:defRPr/>
            </a:pPr>
            <a:endParaRPr lang="en-US" b="1" dirty="0" smtClean="0"/>
          </a:p>
          <a:p>
            <a:pPr algn="just">
              <a:defRPr/>
            </a:pPr>
            <a:endParaRPr lang="en-US" b="1" dirty="0" smtClean="0"/>
          </a:p>
          <a:p>
            <a:pPr algn="just">
              <a:defRPr/>
            </a:pPr>
            <a:endParaRPr lang="en-US" b="1" dirty="0" smtClean="0"/>
          </a:p>
          <a:p>
            <a:pPr algn="just">
              <a:defRPr/>
            </a:pPr>
            <a:endParaRPr lang="en-US" b="1" dirty="0" smtClean="0"/>
          </a:p>
          <a:p>
            <a:pPr algn="just">
              <a:defRPr/>
            </a:pPr>
            <a:endParaRPr lang="en-US" b="1" dirty="0" smtClean="0"/>
          </a:p>
          <a:p>
            <a:pPr algn="just">
              <a:defRPr/>
            </a:pPr>
            <a:endParaRPr lang="en-US" b="1" dirty="0" smtClean="0"/>
          </a:p>
          <a:p>
            <a:pPr algn="just">
              <a:defRPr/>
            </a:pPr>
            <a:endParaRPr lang="en-US" b="1" dirty="0" smtClean="0"/>
          </a:p>
          <a:p>
            <a:pPr algn="just">
              <a:defRPr/>
            </a:pPr>
            <a:endParaRPr lang="en-US" b="1" dirty="0" smtClean="0"/>
          </a:p>
          <a:p>
            <a:pPr algn="just">
              <a:defRPr/>
            </a:pPr>
            <a:endParaRPr lang="en-US" b="1" dirty="0" smtClean="0"/>
          </a:p>
          <a:p>
            <a:pPr algn="just">
              <a:defRPr/>
            </a:pPr>
            <a:r>
              <a:rPr lang="en-US" b="1" dirty="0" smtClean="0"/>
              <a:t>Let me underline a few things about the World Water Council members: </a:t>
            </a:r>
          </a:p>
          <a:p>
            <a:pPr algn="just">
              <a:defRPr/>
            </a:pPr>
            <a:endParaRPr lang="en-US" dirty="0" smtClean="0"/>
          </a:p>
          <a:p>
            <a:pPr marL="171450" indent="-171450" algn="just">
              <a:buFont typeface="Arial" pitchFamily="34" charset="0"/>
              <a:buChar char="•"/>
              <a:defRPr/>
            </a:pPr>
            <a:r>
              <a:rPr lang="en-US" dirty="0" smtClean="0"/>
              <a:t>They truly form a unique network of thousands of people from different sectors, regions, disciplines and professional fields. </a:t>
            </a:r>
          </a:p>
          <a:p>
            <a:pPr marL="171450" indent="-171450" algn="just">
              <a:buFont typeface="Arial" pitchFamily="34" charset="0"/>
              <a:buChar char="•"/>
              <a:defRPr/>
            </a:pPr>
            <a:endParaRPr lang="en-US" dirty="0" smtClean="0"/>
          </a:p>
          <a:p>
            <a:pPr marL="171450" indent="-171450" algn="just">
              <a:buFont typeface="Arial" pitchFamily="34" charset="0"/>
              <a:buChar char="•"/>
              <a:defRPr/>
            </a:pPr>
            <a:r>
              <a:rPr lang="en-US" dirty="0" smtClean="0"/>
              <a:t>They have enormous expertise and experience and through their collaborative efforts they strongly commit to advancing the water agenda among all stakeholders. </a:t>
            </a:r>
          </a:p>
          <a:p>
            <a:pPr marL="171450" indent="-171450" algn="just">
              <a:buFont typeface="Arial" pitchFamily="34" charset="0"/>
              <a:buChar char="•"/>
              <a:defRPr/>
            </a:pPr>
            <a:endParaRPr lang="en-US" dirty="0" smtClean="0"/>
          </a:p>
          <a:p>
            <a:pPr marL="171450" indent="-171450" algn="just">
              <a:buFont typeface="Arial" pitchFamily="34" charset="0"/>
              <a:buChar char="•"/>
              <a:defRPr/>
            </a:pPr>
            <a:r>
              <a:rPr lang="en-US" dirty="0" smtClean="0"/>
              <a:t>Their credibility and involvement help solve the complex water-related challenges all over the world. </a:t>
            </a:r>
          </a:p>
          <a:p>
            <a:pPr>
              <a:defRPr/>
            </a:pPr>
            <a:endParaRPr lang="en-US" dirty="0" smtClean="0"/>
          </a:p>
          <a:p>
            <a:pPr>
              <a:defRPr/>
            </a:pPr>
            <a:endParaRPr lang="en-US" dirty="0" smtClean="0"/>
          </a:p>
        </p:txBody>
      </p:sp>
      <p:sp>
        <p:nvSpPr>
          <p:cNvPr id="26628" name="Slide Number Placeholder 3"/>
          <p:cNvSpPr>
            <a:spLocks noGrp="1"/>
          </p:cNvSpPr>
          <p:nvPr>
            <p:ph type="sldNum" sz="quarter" idx="5"/>
          </p:nvPr>
        </p:nvSpPr>
        <p:spPr>
          <a:noFill/>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fld id="{2A3C9D16-8A3E-4FB1-B5BF-4D98E3ACF239}" type="slidenum">
              <a:rPr lang="fr-FR" altLang="en-US" smtClean="0"/>
              <a:pPr/>
              <a:t>10</a:t>
            </a:fld>
            <a:endParaRPr lang="fr-FR"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endParaRPr lang="en-US" altLang="en-US" dirty="0" smtClean="0"/>
          </a:p>
        </p:txBody>
      </p:sp>
      <p:sp>
        <p:nvSpPr>
          <p:cNvPr id="30724" name="Slide Number Placeholder 3"/>
          <p:cNvSpPr>
            <a:spLocks noGrp="1"/>
          </p:cNvSpPr>
          <p:nvPr>
            <p:ph type="sldNum" sz="quarter" idx="5"/>
          </p:nvPr>
        </p:nvSpPr>
        <p:spPr>
          <a:noFill/>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fld id="{AD5DABAE-A75D-42E6-B198-C0C6097E4DA0}" type="slidenum">
              <a:rPr lang="fr-FR" altLang="en-US" smtClean="0"/>
              <a:pPr/>
              <a:t>11</a:t>
            </a:fld>
            <a:endParaRPr lang="fr-FR"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pPr marL="0" indent="0" algn="just">
              <a:buFontTx/>
              <a:buNone/>
            </a:pPr>
            <a:r>
              <a:rPr lang="en-US" altLang="pt-BR" b="0" dirty="0" smtClean="0"/>
              <a:t>First of all, a few words on what the world looks like today: </a:t>
            </a:r>
          </a:p>
          <a:p>
            <a:pPr marL="171450" indent="-171450" algn="just">
              <a:buFontTx/>
              <a:buChar char="-"/>
            </a:pPr>
            <a:endParaRPr lang="en-US" altLang="pt-BR" b="1" dirty="0" smtClean="0"/>
          </a:p>
          <a:p>
            <a:pPr marL="171450" indent="-171450" algn="just">
              <a:buFont typeface="Arial" pitchFamily="34" charset="0"/>
              <a:buChar char="•"/>
            </a:pPr>
            <a:r>
              <a:rPr lang="en-US" altLang="pt-BR" dirty="0" smtClean="0"/>
              <a:t>Many of you in this room are well aware of water related issues. Some talk about crises, some talk about progress. Today it is a fact 780 million people still do not have access to safe drinking water and 2.5 billion people do not have access to basic sanitation. Unclean water kills more children than war</a:t>
            </a:r>
            <a:r>
              <a:rPr lang="en-US" altLang="pt-BR" baseline="0" dirty="0" smtClean="0"/>
              <a:t> every year.</a:t>
            </a:r>
            <a:endParaRPr lang="en-US" altLang="pt-BR" dirty="0" smtClean="0"/>
          </a:p>
          <a:p>
            <a:pPr marL="0" indent="0" algn="just">
              <a:buFont typeface="Arial" pitchFamily="34" charset="0"/>
              <a:buNone/>
            </a:pPr>
            <a:endParaRPr lang="fr-FR" altLang="pt-BR" dirty="0" smtClean="0"/>
          </a:p>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fr-FR" altLang="pt-BR" dirty="0" smtClean="0"/>
              <a:t>This situation </a:t>
            </a:r>
            <a:r>
              <a:rPr lang="fr-FR" altLang="pt-BR" dirty="0" err="1" smtClean="0"/>
              <a:t>also</a:t>
            </a:r>
            <a:r>
              <a:rPr lang="fr-FR" altLang="pt-BR" dirty="0" smtClean="0"/>
              <a:t> </a:t>
            </a:r>
            <a:r>
              <a:rPr lang="fr-FR" altLang="pt-BR" dirty="0" err="1" smtClean="0"/>
              <a:t>applies</a:t>
            </a:r>
            <a:r>
              <a:rPr lang="fr-FR" altLang="pt-BR" dirty="0" smtClean="0"/>
              <a:t> for </a:t>
            </a:r>
            <a:r>
              <a:rPr lang="fr-FR" altLang="pt-BR" dirty="0" err="1" smtClean="0"/>
              <a:t>food</a:t>
            </a:r>
            <a:r>
              <a:rPr lang="fr-FR" altLang="pt-BR" dirty="0" smtClean="0"/>
              <a:t> as about 805 million people are </a:t>
            </a:r>
            <a:r>
              <a:rPr lang="fr-FR" altLang="pt-BR" dirty="0" err="1" smtClean="0"/>
              <a:t>chronically</a:t>
            </a:r>
            <a:r>
              <a:rPr lang="fr-FR" altLang="pt-BR" dirty="0" smtClean="0"/>
              <a:t> </a:t>
            </a:r>
            <a:r>
              <a:rPr lang="fr-FR" altLang="pt-BR" dirty="0" err="1" smtClean="0"/>
              <a:t>undernourished</a:t>
            </a:r>
            <a:r>
              <a:rPr lang="fr-FR" altLang="pt-BR" baseline="0" dirty="0" smtClean="0"/>
              <a:t> and </a:t>
            </a:r>
            <a:r>
              <a:rPr lang="en-US" altLang="pt-BR" dirty="0" smtClean="0"/>
              <a:t>1.3 billion people continue to live without access to electricity world wide. </a:t>
            </a:r>
            <a:endParaRPr lang="fr-FR" altLang="pt-BR" dirty="0" smtClean="0"/>
          </a:p>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endParaRPr lang="fr-FR" altLang="pt-BR" dirty="0" smtClean="0"/>
          </a:p>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endParaRPr lang="fr-FR" altLang="pt-BR" dirty="0" smtClean="0"/>
          </a:p>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fr-FR" altLang="pt-BR" baseline="0" dirty="0" smtClean="0"/>
              <a:t>To </a:t>
            </a:r>
            <a:r>
              <a:rPr lang="fr-FR" altLang="pt-BR" baseline="0" dirty="0" err="1" smtClean="0"/>
              <a:t>prepare</a:t>
            </a:r>
            <a:r>
              <a:rPr lang="fr-FR" altLang="pt-BR" baseline="0" dirty="0" smtClean="0"/>
              <a:t> a </a:t>
            </a:r>
            <a:r>
              <a:rPr lang="fr-FR" altLang="pt-BR" baseline="0" dirty="0" err="1" smtClean="0"/>
              <a:t>sustainable</a:t>
            </a:r>
            <a:r>
              <a:rPr lang="fr-FR" altLang="pt-BR" baseline="0" dirty="0" smtClean="0"/>
              <a:t> future and </a:t>
            </a:r>
            <a:r>
              <a:rPr lang="fr-FR" altLang="pt-BR" baseline="0" dirty="0" err="1" smtClean="0"/>
              <a:t>meet</a:t>
            </a:r>
            <a:r>
              <a:rPr lang="fr-FR" altLang="pt-BR" baseline="0" dirty="0" smtClean="0"/>
              <a:t> global </a:t>
            </a:r>
            <a:r>
              <a:rPr lang="fr-FR" altLang="pt-BR" baseline="0" dirty="0" err="1" smtClean="0"/>
              <a:t>needs</a:t>
            </a:r>
            <a:r>
              <a:rPr lang="fr-FR" altLang="pt-BR" baseline="0" dirty="0" smtClean="0"/>
              <a:t>, water </a:t>
            </a:r>
            <a:r>
              <a:rPr lang="fr-FR" altLang="pt-BR" baseline="0" dirty="0" err="1" smtClean="0"/>
              <a:t>is</a:t>
            </a:r>
            <a:r>
              <a:rPr lang="fr-FR" altLang="pt-BR" baseline="0" dirty="0" smtClean="0"/>
              <a:t> the </a:t>
            </a:r>
            <a:r>
              <a:rPr lang="fr-FR" altLang="pt-BR" baseline="0" dirty="0" err="1" smtClean="0"/>
              <a:t>greatest</a:t>
            </a:r>
            <a:r>
              <a:rPr lang="fr-FR" altLang="pt-BR" baseline="0" dirty="0" smtClean="0"/>
              <a:t> </a:t>
            </a:r>
            <a:r>
              <a:rPr lang="fr-FR" altLang="pt-BR" baseline="0" dirty="0" err="1" smtClean="0"/>
              <a:t>game</a:t>
            </a:r>
            <a:r>
              <a:rPr lang="fr-FR" altLang="pt-BR" baseline="0" dirty="0" smtClean="0"/>
              <a:t> changer.</a:t>
            </a:r>
            <a:endParaRPr lang="en-US" altLang="pt-BR" baseline="0" dirty="0" smtClean="0"/>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lang="fr-FR" altLang="pt-BR" dirty="0" smtClean="0"/>
          </a:p>
        </p:txBody>
      </p:sp>
      <p:sp>
        <p:nvSpPr>
          <p:cNvPr id="1843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02C661E-9B9A-4CEC-8190-62A47E8B78C3}" type="slidenum">
              <a:rPr lang="fr-FR" altLang="pt-BR" smtClean="0"/>
              <a:pPr eaLnBrk="1" hangingPunct="1">
                <a:spcBef>
                  <a:spcPct val="0"/>
                </a:spcBef>
              </a:pPr>
              <a:t>2</a:t>
            </a:fld>
            <a:endParaRPr lang="fr-FR" altLang="pt-B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pPr marL="171450" indent="-171450">
              <a:buFont typeface="Arial" pitchFamily="34" charset="0"/>
              <a:buChar char="•"/>
            </a:pPr>
            <a:r>
              <a:rPr lang="en-US" sz="1200" kern="1200" dirty="0" smtClean="0">
                <a:solidFill>
                  <a:schemeClr val="tx1"/>
                </a:solidFill>
                <a:effectLst/>
                <a:latin typeface="+mn-lt"/>
                <a:ea typeface="+mn-ea"/>
                <a:cs typeface="+mn-cs"/>
              </a:rPr>
              <a:t>Water is more than flow or cycle, it is the common thread connecting all aspects of development. </a:t>
            </a:r>
          </a:p>
          <a:p>
            <a:pPr marL="171450" indent="-171450">
              <a:buFont typeface="Arial" pitchFamily="34" charset="0"/>
              <a:buChar char="•"/>
            </a:pPr>
            <a:endParaRPr lang="fr-FR" sz="1200" kern="1200" dirty="0" smtClean="0">
              <a:solidFill>
                <a:schemeClr val="tx1"/>
              </a:solidFill>
              <a:effectLst/>
              <a:latin typeface="+mn-lt"/>
              <a:ea typeface="+mn-ea"/>
              <a:cs typeface="+mn-cs"/>
            </a:endParaRPr>
          </a:p>
          <a:p>
            <a:pPr marL="171450" indent="-171450">
              <a:buFont typeface="Arial" pitchFamily="34" charset="0"/>
              <a:buChar char="•"/>
            </a:pPr>
            <a:r>
              <a:rPr lang="fr-FR" sz="1200" kern="1200" dirty="0" smtClean="0">
                <a:solidFill>
                  <a:schemeClr val="tx1"/>
                </a:solidFill>
                <a:effectLst/>
                <a:latin typeface="+mn-lt"/>
                <a:ea typeface="+mn-ea"/>
                <a:cs typeface="+mn-cs"/>
              </a:rPr>
              <a:t>As </a:t>
            </a:r>
            <a:r>
              <a:rPr lang="fr-FR" sz="1200" kern="1200" dirty="0" err="1" smtClean="0">
                <a:solidFill>
                  <a:schemeClr val="tx1"/>
                </a:solidFill>
                <a:effectLst/>
                <a:latin typeface="+mn-lt"/>
                <a:ea typeface="+mn-ea"/>
                <a:cs typeface="+mn-cs"/>
              </a:rPr>
              <a:t>urban</a:t>
            </a:r>
            <a:r>
              <a:rPr lang="fr-FR" sz="1200" kern="1200" dirty="0" smtClean="0">
                <a:solidFill>
                  <a:schemeClr val="tx1"/>
                </a:solidFill>
                <a:effectLst/>
                <a:latin typeface="+mn-lt"/>
                <a:ea typeface="+mn-ea"/>
                <a:cs typeface="+mn-cs"/>
              </a:rPr>
              <a:t> population </a:t>
            </a:r>
            <a:r>
              <a:rPr lang="fr-FR" sz="1200" kern="1200" dirty="0" err="1" smtClean="0">
                <a:solidFill>
                  <a:schemeClr val="tx1"/>
                </a:solidFill>
                <a:effectLst/>
                <a:latin typeface="+mn-lt"/>
                <a:ea typeface="+mn-ea"/>
                <a:cs typeface="+mn-cs"/>
              </a:rPr>
              <a:t>keeps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growing</a:t>
            </a:r>
            <a:r>
              <a:rPr lang="fr-FR" sz="1200" kern="1200" dirty="0" smtClean="0">
                <a:solidFill>
                  <a:schemeClr val="tx1"/>
                </a:solidFill>
                <a:effectLst/>
                <a:latin typeface="+mn-lt"/>
                <a:ea typeface="+mn-ea"/>
                <a:cs typeface="+mn-cs"/>
              </a:rPr>
              <a:t> ,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new</a:t>
            </a:r>
            <a:r>
              <a:rPr lang="fr-FR" sz="1200" kern="1200" baseline="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consuming</a:t>
            </a:r>
            <a:r>
              <a:rPr lang="fr-FR" sz="1200" kern="1200" baseline="0" dirty="0" smtClean="0">
                <a:solidFill>
                  <a:schemeClr val="tx1"/>
                </a:solidFill>
                <a:effectLst/>
                <a:latin typeface="+mn-lt"/>
                <a:ea typeface="+mn-ea"/>
                <a:cs typeface="+mn-cs"/>
              </a:rPr>
              <a:t> patterns </a:t>
            </a:r>
            <a:r>
              <a:rPr lang="fr-FR" sz="1200" kern="1200" baseline="0" dirty="0" err="1" smtClean="0">
                <a:solidFill>
                  <a:schemeClr val="tx1"/>
                </a:solidFill>
                <a:effectLst/>
                <a:latin typeface="+mn-lt"/>
                <a:ea typeface="+mn-ea"/>
                <a:cs typeface="+mn-cs"/>
              </a:rPr>
              <a:t>requiring</a:t>
            </a:r>
            <a:r>
              <a:rPr lang="fr-FR" sz="1200" kern="1200" baseline="0" dirty="0" smtClean="0">
                <a:solidFill>
                  <a:schemeClr val="tx1"/>
                </a:solidFill>
                <a:effectLst/>
                <a:latin typeface="+mn-lt"/>
                <a:ea typeface="+mn-ea"/>
                <a:cs typeface="+mn-cs"/>
              </a:rPr>
              <a:t> more water to </a:t>
            </a:r>
            <a:r>
              <a:rPr lang="fr-FR" sz="1200" kern="1200" baseline="0" dirty="0" err="1" smtClean="0">
                <a:solidFill>
                  <a:schemeClr val="tx1"/>
                </a:solidFill>
                <a:effectLst/>
                <a:latin typeface="+mn-lt"/>
                <a:ea typeface="+mn-ea"/>
                <a:cs typeface="+mn-cs"/>
              </a:rPr>
              <a:t>produce</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food</a:t>
            </a:r>
            <a:r>
              <a:rPr lang="fr-FR" sz="1200" kern="1200" baseline="0" dirty="0" smtClean="0">
                <a:solidFill>
                  <a:schemeClr val="tx1"/>
                </a:solidFill>
                <a:effectLst/>
                <a:latin typeface="+mn-lt"/>
                <a:ea typeface="+mn-ea"/>
                <a:cs typeface="+mn-cs"/>
              </a:rPr>
              <a:t> and </a:t>
            </a:r>
            <a:r>
              <a:rPr lang="en-US" sz="1200" kern="1200" baseline="0" dirty="0" smtClean="0">
                <a:solidFill>
                  <a:schemeClr val="tx1"/>
                </a:solidFill>
                <a:effectLst/>
                <a:latin typeface="+mn-lt"/>
                <a:ea typeface="+mn-ea"/>
                <a:cs typeface="+mn-cs"/>
              </a:rPr>
              <a:t>and provide sufficient energy, </a:t>
            </a:r>
            <a:r>
              <a:rPr lang="fr-FR" sz="1200" kern="1200" baseline="0" dirty="0" err="1" smtClean="0">
                <a:solidFill>
                  <a:schemeClr val="tx1"/>
                </a:solidFill>
                <a:effectLst/>
                <a:latin typeface="+mn-lt"/>
                <a:ea typeface="+mn-ea"/>
                <a:cs typeface="+mn-cs"/>
              </a:rPr>
              <a:t>these</a:t>
            </a:r>
            <a:r>
              <a:rPr lang="fr-FR" sz="1200" kern="1200" baseline="0" dirty="0" smtClean="0">
                <a:solidFill>
                  <a:schemeClr val="tx1"/>
                </a:solidFill>
                <a:effectLst/>
                <a:latin typeface="+mn-lt"/>
                <a:ea typeface="+mn-ea"/>
                <a:cs typeface="+mn-cs"/>
              </a:rPr>
              <a:t> new </a:t>
            </a:r>
            <a:r>
              <a:rPr lang="en-US" sz="1200" kern="1200" baseline="0" dirty="0" smtClean="0">
                <a:solidFill>
                  <a:schemeClr val="tx1"/>
                </a:solidFill>
                <a:effectLst/>
                <a:latin typeface="+mn-lt"/>
                <a:ea typeface="+mn-ea"/>
                <a:cs typeface="+mn-cs"/>
              </a:rPr>
              <a:t>lifestyles are hampering the services rendered by our environment and eventually increasing the cost of development. </a:t>
            </a:r>
            <a:endParaRPr lang="en-US" sz="1200" kern="1200" dirty="0" smtClean="0">
              <a:solidFill>
                <a:schemeClr val="tx1"/>
              </a:solidFill>
              <a:effectLst/>
              <a:latin typeface="+mn-lt"/>
              <a:ea typeface="+mn-ea"/>
              <a:cs typeface="+mn-cs"/>
            </a:endParaRPr>
          </a:p>
          <a:p>
            <a:pPr marL="171450" indent="-171450">
              <a:buFont typeface="Arial" pitchFamily="34" charset="0"/>
              <a:buChar char="•"/>
            </a:pPr>
            <a:endParaRPr lang="fr-FR"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According to the 2030 Water Resources Group, one-third of the world’s population will live near water basins where the water deficit will be larger than 50 % by 2030.</a:t>
            </a:r>
          </a:p>
          <a:p>
            <a:pPr marL="171450" indent="-171450">
              <a:buFont typeface="Arial" pitchFamily="34" charset="0"/>
              <a:buChar char="•"/>
            </a:pPr>
            <a:endParaRPr lang="fr-FR"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By 2030, world population will account 8.3 billion. If no efficiency gains are assumed in regards to the economic path followed, global water requirements will grow from 4.5 thousand km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to 6.9 thousand km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This amount increase is 40% above current accessible and reliable supplies. </a:t>
            </a:r>
            <a:endParaRPr lang="en-US" dirty="0" smtClean="0">
              <a:effectLst/>
            </a:endParaRPr>
          </a:p>
          <a:p>
            <a:pPr marL="171450" indent="-171450">
              <a:buFont typeface="Arial" pitchFamily="34" charset="0"/>
              <a:buChar char="•"/>
            </a:pPr>
            <a:endParaRPr lang="fr-FR" dirty="0" smtClean="0"/>
          </a:p>
          <a:p>
            <a:pPr marL="171450" indent="-171450">
              <a:buFont typeface="Arial" pitchFamily="34" charset="0"/>
              <a:buChar char="•"/>
            </a:pPr>
            <a:r>
              <a:rPr lang="fr-FR" sz="1200" kern="1200" dirty="0" smtClean="0">
                <a:solidFill>
                  <a:schemeClr val="tx1"/>
                </a:solidFill>
                <a:effectLst/>
                <a:latin typeface="+mn-lt"/>
                <a:ea typeface="+mn-ea"/>
                <a:cs typeface="+mn-cs"/>
              </a:rPr>
              <a:t>To </a:t>
            </a:r>
            <a:r>
              <a:rPr lang="fr-FR" sz="1200" kern="1200" dirty="0" err="1" smtClean="0">
                <a:solidFill>
                  <a:schemeClr val="tx1"/>
                </a:solidFill>
                <a:effectLst/>
                <a:latin typeface="+mn-lt"/>
                <a:ea typeface="+mn-ea"/>
                <a:cs typeface="+mn-cs"/>
              </a:rPr>
              <a:t>respond</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this</a:t>
            </a:r>
            <a:r>
              <a:rPr lang="fr-FR" sz="1200" kern="1200" dirty="0" smtClean="0">
                <a:solidFill>
                  <a:schemeClr val="tx1"/>
                </a:solidFill>
                <a:effectLst/>
                <a:latin typeface="+mn-lt"/>
                <a:ea typeface="+mn-ea"/>
                <a:cs typeface="+mn-cs"/>
              </a:rPr>
              <a:t> situation,</a:t>
            </a:r>
            <a:r>
              <a:rPr lang="fr-FR" sz="1200" kern="1200" baseline="0" dirty="0" smtClean="0">
                <a:solidFill>
                  <a:schemeClr val="tx1"/>
                </a:solidFill>
                <a:effectLst/>
                <a:latin typeface="+mn-lt"/>
                <a:ea typeface="+mn-ea"/>
                <a:cs typeface="+mn-cs"/>
              </a:rPr>
              <a:t> the World Water Council has </a:t>
            </a:r>
            <a:r>
              <a:rPr lang="fr-FR" sz="1200" kern="1200" baseline="0" dirty="0" err="1" smtClean="0">
                <a:solidFill>
                  <a:schemeClr val="tx1"/>
                </a:solidFill>
                <a:effectLst/>
                <a:latin typeface="+mn-lt"/>
                <a:ea typeface="+mn-ea"/>
                <a:cs typeface="+mn-cs"/>
              </a:rPr>
              <a:t>funded</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its</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strategy</a:t>
            </a:r>
            <a:r>
              <a:rPr lang="fr-FR" sz="1200" kern="1200" baseline="0" dirty="0" smtClean="0">
                <a:solidFill>
                  <a:schemeClr val="tx1"/>
                </a:solidFill>
                <a:effectLst/>
                <a:latin typeface="+mn-lt"/>
                <a:ea typeface="+mn-ea"/>
                <a:cs typeface="+mn-cs"/>
              </a:rPr>
              <a:t> on the </a:t>
            </a:r>
            <a:r>
              <a:rPr lang="fr-FR" sz="1200" kern="1200" baseline="0" dirty="0" err="1" smtClean="0">
                <a:solidFill>
                  <a:schemeClr val="tx1"/>
                </a:solidFill>
                <a:effectLst/>
                <a:latin typeface="+mn-lt"/>
                <a:ea typeface="+mn-ea"/>
                <a:cs typeface="+mn-cs"/>
              </a:rPr>
              <a:t>principle</a:t>
            </a:r>
            <a:r>
              <a:rPr lang="fr-FR" sz="1200" kern="1200" baseline="0" dirty="0" smtClean="0">
                <a:solidFill>
                  <a:schemeClr val="tx1"/>
                </a:solidFill>
                <a:effectLst/>
                <a:latin typeface="+mn-lt"/>
                <a:ea typeface="+mn-ea"/>
                <a:cs typeface="+mn-cs"/>
              </a:rPr>
              <a:t> of water </a:t>
            </a:r>
            <a:r>
              <a:rPr lang="fr-FR" sz="1200" kern="1200" baseline="0" dirty="0" err="1" smtClean="0">
                <a:solidFill>
                  <a:schemeClr val="tx1"/>
                </a:solidFill>
                <a:effectLst/>
                <a:latin typeface="+mn-lt"/>
                <a:ea typeface="+mn-ea"/>
                <a:cs typeface="+mn-cs"/>
              </a:rPr>
              <a:t>security</a:t>
            </a:r>
            <a:r>
              <a:rPr lang="fr-FR" sz="1200" kern="1200" baseline="0" dirty="0" smtClean="0">
                <a:solidFill>
                  <a:schemeClr val="tx1"/>
                </a:solidFill>
                <a:effectLst/>
                <a:latin typeface="+mn-lt"/>
                <a:ea typeface="+mn-ea"/>
                <a:cs typeface="+mn-cs"/>
              </a:rPr>
              <a:t> to </a:t>
            </a:r>
            <a:r>
              <a:rPr lang="fr-FR" sz="1200" kern="1200" baseline="0" dirty="0" err="1" smtClean="0">
                <a:solidFill>
                  <a:schemeClr val="tx1"/>
                </a:solidFill>
                <a:effectLst/>
                <a:latin typeface="+mn-lt"/>
                <a:ea typeface="+mn-ea"/>
                <a:cs typeface="+mn-cs"/>
              </a:rPr>
              <a:t>sustain</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our</a:t>
            </a:r>
            <a:r>
              <a:rPr lang="fr-FR" sz="1200" kern="1200" baseline="0" dirty="0" smtClean="0">
                <a:solidFill>
                  <a:schemeClr val="tx1"/>
                </a:solidFill>
                <a:effectLst/>
                <a:latin typeface="+mn-lt"/>
                <a:ea typeface="+mn-ea"/>
                <a:cs typeface="+mn-cs"/>
              </a:rPr>
              <a:t> future.</a:t>
            </a:r>
          </a:p>
          <a:p>
            <a:endParaRPr lang="fr-FR" sz="1200" kern="1200" baseline="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endParaRPr lang="en-US" dirty="0"/>
          </a:p>
        </p:txBody>
      </p:sp>
      <p:sp>
        <p:nvSpPr>
          <p:cNvPr id="1843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02C661E-9B9A-4CEC-8190-62A47E8B78C3}" type="slidenum">
              <a:rPr lang="fr-FR" altLang="pt-BR" smtClean="0"/>
              <a:pPr eaLnBrk="1" hangingPunct="1">
                <a:spcBef>
                  <a:spcPct val="0"/>
                </a:spcBef>
              </a:pPr>
              <a:t>3</a:t>
            </a:fld>
            <a:endParaRPr lang="fr-FR" altLang="pt-B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lang="fr-FR" altLang="pt-BR" baseline="0" dirty="0" smtClean="0"/>
          </a:p>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fr-FR" altLang="pt-BR" baseline="0" dirty="0" smtClean="0"/>
              <a:t>Our </a:t>
            </a:r>
            <a:r>
              <a:rPr lang="en-US" altLang="pt-BR" baseline="0" dirty="0" smtClean="0"/>
              <a:t>English Dictionaries define security as: “ freedom from danger, from fear or anxiety, from want or deprivation.” </a:t>
            </a:r>
          </a:p>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endParaRPr lang="en-US" altLang="pt-BR" baseline="0" dirty="0" smtClean="0"/>
          </a:p>
          <a:p>
            <a:pPr marL="171450" marR="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altLang="pt-BR" baseline="0" dirty="0" smtClean="0"/>
              <a:t>As you will all agree, humans have always been searching for security in their relations with water, by trying to be sure we have good water, in the right quantity at the proper time and place, by predicting floods, reserving sources for droughts and  using water to help us generate wealth and avoid deprivation. </a:t>
            </a:r>
            <a:endParaRPr lang="en-US" altLang="pt-BR" dirty="0" smtClean="0"/>
          </a:p>
          <a:p>
            <a:pPr marL="0" indent="0" algn="just">
              <a:buFont typeface="Arial" pitchFamily="34" charset="0"/>
              <a:buNone/>
            </a:pPr>
            <a:endParaRPr lang="en-US" altLang="pt-BR" dirty="0" smtClean="0"/>
          </a:p>
          <a:p>
            <a:pPr marL="171450" indent="-171450">
              <a:buFont typeface="Arial" pitchFamily="34" charset="0"/>
              <a:buChar char="•"/>
            </a:pPr>
            <a:r>
              <a:rPr lang="en-US" sz="1200" kern="1200" dirty="0" smtClean="0">
                <a:solidFill>
                  <a:schemeClr val="tx1"/>
                </a:solidFill>
                <a:effectLst/>
                <a:latin typeface="+mn-lt"/>
                <a:ea typeface="+mn-ea"/>
                <a:cs typeface="+mn-cs"/>
              </a:rPr>
              <a:t>Today, water security requires to link food, energy, climate, economic growth and human security challenges that the world is facing. </a:t>
            </a:r>
          </a:p>
          <a:p>
            <a:pPr marL="171450" indent="-171450">
              <a:buFont typeface="Arial" pitchFamily="34" charset="0"/>
              <a:buChar char="•"/>
            </a:pP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sz="1200" kern="1200" dirty="0" smtClean="0">
                <a:solidFill>
                  <a:schemeClr val="tx1"/>
                </a:solidFill>
                <a:effectLst/>
                <a:latin typeface="+mn-lt"/>
                <a:ea typeface="+mn-ea"/>
                <a:cs typeface="+mn-cs"/>
              </a:rPr>
              <a:t>In this perspective, achieving a water secure world requires to have :</a:t>
            </a:r>
          </a:p>
          <a:p>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Water policies and plans incorporated into national and international development processes.</a:t>
            </a:r>
          </a:p>
          <a:p>
            <a:pPr marL="628650" lvl="1" indent="-171450">
              <a:buFont typeface="Arial" pitchFamily="34" charset="0"/>
              <a:buChar char="•"/>
            </a:pPr>
            <a:endParaRPr lang="en-US" sz="1200" kern="1200" dirty="0" smtClean="0">
              <a:solidFill>
                <a:schemeClr val="tx1"/>
              </a:solidFill>
              <a:effectLst/>
              <a:latin typeface="+mn-lt"/>
              <a:ea typeface="+mn-ea"/>
              <a:cs typeface="+mn-cs"/>
            </a:endParaRPr>
          </a:p>
          <a:p>
            <a:pPr marL="628650" lvl="1" indent="-171450">
              <a:buFont typeface="Arial" pitchFamily="34" charset="0"/>
              <a:buChar char="•"/>
            </a:pPr>
            <a:r>
              <a:rPr lang="en-US" sz="1200" kern="1200" dirty="0" smtClean="0">
                <a:solidFill>
                  <a:schemeClr val="tx1"/>
                </a:solidFill>
                <a:effectLst/>
                <a:latin typeface="+mn-lt"/>
                <a:ea typeface="+mn-ea"/>
                <a:cs typeface="+mn-cs"/>
              </a:rPr>
              <a:t>World leaders and funding agencies to appreciate, in the long run, investment in water, as an opportunity rather than a problem.</a:t>
            </a:r>
          </a:p>
          <a:p>
            <a:pPr marL="628650" lvl="1" indent="-171450">
              <a:buFont typeface="Arial" pitchFamily="34" charset="0"/>
              <a:buChar char="•"/>
            </a:pPr>
            <a:endParaRPr lang="en-US" sz="1200" kern="1200" dirty="0" smtClean="0">
              <a:solidFill>
                <a:schemeClr val="tx1"/>
              </a:solidFill>
              <a:effectLst/>
              <a:latin typeface="+mn-lt"/>
              <a:ea typeface="+mn-ea"/>
              <a:cs typeface="+mn-cs"/>
            </a:endParaRPr>
          </a:p>
          <a:p>
            <a:pPr marL="628650" lvl="1" indent="-171450">
              <a:buFont typeface="Arial" pitchFamily="34" charset="0"/>
              <a:buChar char="•"/>
            </a:pPr>
            <a:r>
              <a:rPr lang="en-US" sz="1200" kern="1200" dirty="0" smtClean="0">
                <a:solidFill>
                  <a:schemeClr val="tx1"/>
                </a:solidFill>
                <a:effectLst/>
                <a:latin typeface="+mn-lt"/>
                <a:ea typeface="+mn-ea"/>
                <a:cs typeface="+mn-cs"/>
              </a:rPr>
              <a:t>Partnerships for action and innovation at all levels among communities, nations, river basins, and globally.</a:t>
            </a:r>
          </a:p>
          <a:p>
            <a:pPr marL="628650" lvl="1" indent="-171450">
              <a:buFont typeface="Arial" pitchFamily="34" charset="0"/>
              <a:buChar char="•"/>
            </a:pPr>
            <a:endParaRPr lang="en-US" sz="1200" kern="1200" dirty="0" smtClean="0">
              <a:solidFill>
                <a:schemeClr val="tx1"/>
              </a:solidFill>
              <a:effectLst/>
              <a:latin typeface="+mn-lt"/>
              <a:ea typeface="+mn-ea"/>
              <a:cs typeface="+mn-cs"/>
            </a:endParaRPr>
          </a:p>
          <a:p>
            <a:pPr marL="628650" lvl="1" indent="-171450">
              <a:buFont typeface="Arial" pitchFamily="34" charset="0"/>
              <a:buChar char="•"/>
            </a:pPr>
            <a:r>
              <a:rPr lang="en-US" sz="1200" kern="1200" dirty="0" smtClean="0">
                <a:solidFill>
                  <a:schemeClr val="tx1"/>
                </a:solidFill>
                <a:effectLst/>
                <a:latin typeface="+mn-lt"/>
                <a:ea typeface="+mn-ea"/>
                <a:cs typeface="+mn-cs"/>
              </a:rPr>
              <a:t>Go beyond what is normally considered as “water business” to entail major changes in the way water impacts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sectors such as water supply and sanitation, agriculture, energy, industry and human settlements.</a:t>
            </a:r>
          </a:p>
          <a:p>
            <a:pPr marL="628650" lvl="1" indent="-171450">
              <a:buFont typeface="Arial" pitchFamily="34" charset="0"/>
              <a:buChar char="•"/>
            </a:pPr>
            <a:endParaRPr lang="en-US" sz="1200" kern="1200" dirty="0" smtClean="0">
              <a:solidFill>
                <a:schemeClr val="tx1"/>
              </a:solidFill>
              <a:effectLst/>
              <a:latin typeface="+mn-lt"/>
              <a:ea typeface="+mn-ea"/>
              <a:cs typeface="+mn-cs"/>
            </a:endParaRPr>
          </a:p>
          <a:p>
            <a:pPr marL="628650" lvl="1" indent="-171450">
              <a:buFont typeface="Arial" pitchFamily="34" charset="0"/>
              <a:buChar char="•"/>
            </a:pPr>
            <a:r>
              <a:rPr lang="en-US" sz="1200" kern="1200" dirty="0" smtClean="0">
                <a:solidFill>
                  <a:schemeClr val="tx1"/>
                </a:solidFill>
                <a:effectLst/>
                <a:latin typeface="+mn-lt"/>
                <a:ea typeface="+mn-ea"/>
                <a:cs typeface="+mn-cs"/>
              </a:rPr>
              <a:t>T</a:t>
            </a:r>
            <a:r>
              <a:rPr lang="en-US" sz="1200" kern="1200" baseline="0" dirty="0" smtClean="0">
                <a:solidFill>
                  <a:schemeClr val="tx1"/>
                </a:solidFill>
                <a:effectLst/>
                <a:latin typeface="+mn-lt"/>
                <a:ea typeface="+mn-ea"/>
                <a:cs typeface="+mn-cs"/>
              </a:rPr>
              <a:t>rade-offs made between </a:t>
            </a:r>
            <a:r>
              <a:rPr lang="en-US" sz="1200" kern="1200" dirty="0" smtClean="0">
                <a:solidFill>
                  <a:schemeClr val="tx1"/>
                </a:solidFill>
                <a:effectLst/>
                <a:latin typeface="+mn-lt"/>
                <a:ea typeface="+mn-ea"/>
                <a:cs typeface="+mn-cs"/>
              </a:rPr>
              <a:t>social, environmental and economic priorities,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well as soft” institutional and “hard” solutions such as investments, at small or large scale, to store and transport water.</a:t>
            </a:r>
          </a:p>
          <a:p>
            <a:pPr marL="628650" lvl="1" indent="-171450">
              <a:buFont typeface="Arial" pitchFamily="34" charset="0"/>
              <a:buChar char="•"/>
            </a:pPr>
            <a:endParaRPr lang="en-US" sz="1200" kern="1200" dirty="0" smtClean="0">
              <a:solidFill>
                <a:schemeClr val="tx1"/>
              </a:solidFill>
              <a:effectLst/>
              <a:latin typeface="+mn-lt"/>
              <a:ea typeface="+mn-ea"/>
              <a:cs typeface="+mn-cs"/>
            </a:endParaRPr>
          </a:p>
          <a:p>
            <a:pPr marL="628650" lvl="1" indent="-171450">
              <a:buFont typeface="Arial" pitchFamily="34" charset="0"/>
              <a:buChar char="•"/>
            </a:pPr>
            <a:r>
              <a:rPr lang="en-US" sz="1200" kern="1200" dirty="0" smtClean="0">
                <a:solidFill>
                  <a:schemeClr val="tx1"/>
                </a:solidFill>
                <a:effectLst/>
                <a:latin typeface="+mn-lt"/>
                <a:ea typeface="+mn-ea"/>
                <a:cs typeface="+mn-cs"/>
              </a:rPr>
              <a:t>And share a common definition as national priorities vary from one country to another and impact the minimal amounts of water needed thus the amount of water to be secured.</a:t>
            </a:r>
          </a:p>
          <a:p>
            <a:r>
              <a:rPr lang="en-US" sz="1200" kern="1200" dirty="0" smtClean="0">
                <a:solidFill>
                  <a:schemeClr val="tx1"/>
                </a:solidFill>
                <a:effectLst/>
                <a:latin typeface="+mn-lt"/>
                <a:ea typeface="+mn-ea"/>
                <a:cs typeface="+mn-cs"/>
              </a:rPr>
              <a:t> </a:t>
            </a:r>
          </a:p>
          <a:p>
            <a:pPr marL="171450" indent="-171450" algn="just">
              <a:buFont typeface="Arial" pitchFamily="34" charset="0"/>
              <a:buChar char="•"/>
            </a:pPr>
            <a:endParaRPr lang="en-US" altLang="pt-BR" dirty="0" smtClean="0"/>
          </a:p>
          <a:p>
            <a:pPr marL="0" indent="0" algn="just">
              <a:buFont typeface="Arial" pitchFamily="34" charset="0"/>
              <a:buNone/>
            </a:pPr>
            <a:endParaRPr lang="fr-FR" altLang="pt-BR" dirty="0" smtClean="0"/>
          </a:p>
        </p:txBody>
      </p:sp>
      <p:sp>
        <p:nvSpPr>
          <p:cNvPr id="1843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02C661E-9B9A-4CEC-8190-62A47E8B78C3}" type="slidenum">
              <a:rPr lang="fr-FR" altLang="pt-BR" smtClean="0"/>
              <a:pPr eaLnBrk="1" hangingPunct="1">
                <a:spcBef>
                  <a:spcPct val="0"/>
                </a:spcBef>
              </a:pPr>
              <a:t>4</a:t>
            </a:fld>
            <a:endParaRPr lang="fr-FR" altLang="pt-B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lgn="just">
              <a:defRPr/>
            </a:pPr>
            <a:r>
              <a:rPr lang="en-US" b="0" dirty="0" smtClean="0">
                <a:solidFill>
                  <a:srgbClr val="000C00"/>
                </a:solidFill>
              </a:rPr>
              <a:t>To respond to this objective, the World</a:t>
            </a:r>
            <a:r>
              <a:rPr lang="en-US" b="0" baseline="0" dirty="0" smtClean="0">
                <a:solidFill>
                  <a:srgbClr val="000C00"/>
                </a:solidFill>
              </a:rPr>
              <a:t> Water </a:t>
            </a:r>
            <a:r>
              <a:rPr lang="en-US" b="0" dirty="0" smtClean="0">
                <a:solidFill>
                  <a:srgbClr val="000C00"/>
                </a:solidFill>
              </a:rPr>
              <a:t>Council has established a strategy,</a:t>
            </a:r>
            <a:r>
              <a:rPr lang="en-US" b="0" baseline="0" dirty="0" smtClean="0">
                <a:solidFill>
                  <a:srgbClr val="000C00"/>
                </a:solidFill>
              </a:rPr>
              <a:t> the PACT FOR WATER SECURITY, </a:t>
            </a:r>
            <a:r>
              <a:rPr lang="en-US" b="0" dirty="0" smtClean="0">
                <a:solidFill>
                  <a:srgbClr val="000C00"/>
                </a:solidFill>
              </a:rPr>
              <a:t>that guides our action mainly focused on 3 guiding principles: </a:t>
            </a:r>
          </a:p>
          <a:p>
            <a:pPr algn="just">
              <a:defRPr/>
            </a:pPr>
            <a:endParaRPr lang="en-US" b="0" dirty="0" smtClean="0">
              <a:solidFill>
                <a:srgbClr val="000C00"/>
              </a:solidFill>
            </a:endParaRPr>
          </a:p>
          <a:p>
            <a:pPr marL="109538" algn="just">
              <a:buFontTx/>
              <a:buAutoNum type="arabicPeriod"/>
              <a:defRPr/>
            </a:pPr>
            <a:r>
              <a:rPr lang="en-US" b="0" dirty="0" smtClean="0">
                <a:solidFill>
                  <a:srgbClr val="000C00"/>
                </a:solidFill>
              </a:rPr>
              <a:t> Bringing people together through active hydro-politics: </a:t>
            </a:r>
          </a:p>
          <a:p>
            <a:pPr marL="109538" algn="just">
              <a:buFontTx/>
              <a:buNone/>
              <a:defRPr/>
            </a:pPr>
            <a:endParaRPr lang="en-US" b="0" dirty="0" smtClean="0">
              <a:solidFill>
                <a:srgbClr val="000C00"/>
              </a:solidFill>
            </a:endParaRPr>
          </a:p>
          <a:p>
            <a:pPr marL="280988" indent="-171450" algn="just">
              <a:buFontTx/>
              <a:buChar char="-"/>
              <a:defRPr/>
            </a:pPr>
            <a:r>
              <a:rPr lang="en-US" b="0" dirty="0" smtClean="0">
                <a:solidFill>
                  <a:srgbClr val="000C00"/>
                </a:solidFill>
              </a:rPr>
              <a:t>We work at the highest political level from the UN to National and Local Governments and Parliamentarians. </a:t>
            </a:r>
          </a:p>
          <a:p>
            <a:pPr marL="109538" indent="0" algn="just">
              <a:buFontTx/>
              <a:buNone/>
              <a:defRPr/>
            </a:pPr>
            <a:endParaRPr lang="en-US" b="0" dirty="0" smtClean="0">
              <a:solidFill>
                <a:srgbClr val="000C00"/>
              </a:solidFill>
            </a:endParaRPr>
          </a:p>
          <a:p>
            <a:pPr marL="280988" indent="-171450" algn="just">
              <a:buFontTx/>
              <a:buChar char="-"/>
              <a:defRPr/>
            </a:pPr>
            <a:r>
              <a:rPr lang="en-US" b="0" dirty="0" smtClean="0">
                <a:solidFill>
                  <a:srgbClr val="000C00"/>
                </a:solidFill>
              </a:rPr>
              <a:t>We participate in major discussions, high-level conferences and events in the political agenda with the United Nations,</a:t>
            </a:r>
            <a:r>
              <a:rPr lang="en-US" b="0" baseline="0" dirty="0" smtClean="0">
                <a:solidFill>
                  <a:srgbClr val="000C00"/>
                </a:solidFill>
              </a:rPr>
              <a:t> the World Bank, the OECD, etc.</a:t>
            </a:r>
            <a:endParaRPr lang="en-US" b="0" dirty="0" smtClean="0">
              <a:solidFill>
                <a:srgbClr val="000C00"/>
              </a:solidFill>
            </a:endParaRPr>
          </a:p>
          <a:p>
            <a:pPr marL="109538" algn="just">
              <a:defRPr/>
            </a:pPr>
            <a:endParaRPr lang="en-US" b="0" dirty="0" smtClean="0">
              <a:solidFill>
                <a:srgbClr val="000C00"/>
              </a:solidFill>
            </a:endParaRPr>
          </a:p>
          <a:p>
            <a:pPr marL="109538" algn="just">
              <a:defRPr/>
            </a:pPr>
            <a:r>
              <a:rPr lang="en-US" b="0" dirty="0" smtClean="0">
                <a:solidFill>
                  <a:srgbClr val="000C00"/>
                </a:solidFill>
              </a:rPr>
              <a:t>2. Exploring new ideas and concepts: </a:t>
            </a:r>
          </a:p>
          <a:p>
            <a:pPr marL="109538" algn="just">
              <a:defRPr/>
            </a:pPr>
            <a:endParaRPr lang="en-US" b="0" dirty="0" smtClean="0">
              <a:solidFill>
                <a:srgbClr val="000C00"/>
              </a:solidFill>
            </a:endParaRPr>
          </a:p>
          <a:p>
            <a:pPr marL="280988" indent="-171450" algn="just">
              <a:buFontTx/>
              <a:buChar char="-"/>
              <a:defRPr/>
            </a:pPr>
            <a:r>
              <a:rPr lang="en-US" b="0" dirty="0" smtClean="0">
                <a:solidFill>
                  <a:srgbClr val="000C00"/>
                </a:solidFill>
              </a:rPr>
              <a:t>Together with our members we study, explore, understand and catalyze emerging themes around water. </a:t>
            </a:r>
          </a:p>
          <a:p>
            <a:pPr marL="109538" indent="0" algn="just">
              <a:buFontTx/>
              <a:buNone/>
              <a:defRPr/>
            </a:pPr>
            <a:endParaRPr lang="en-US" b="0" dirty="0" smtClean="0">
              <a:solidFill>
                <a:srgbClr val="000C00"/>
              </a:solidFill>
            </a:endParaRPr>
          </a:p>
          <a:p>
            <a:pPr marL="109538" algn="just">
              <a:defRPr/>
            </a:pPr>
            <a:r>
              <a:rPr lang="en-US" b="0" dirty="0" smtClean="0">
                <a:solidFill>
                  <a:srgbClr val="000C00"/>
                </a:solidFill>
              </a:rPr>
              <a:t>3. We also focus on catalyzing collective action during and in between each World Water Forum: </a:t>
            </a:r>
          </a:p>
          <a:p>
            <a:pPr marL="109538" algn="just">
              <a:defRPr/>
            </a:pPr>
            <a:endParaRPr lang="en-US" b="0" dirty="0" smtClean="0">
              <a:solidFill>
                <a:srgbClr val="000C00"/>
              </a:solidFill>
            </a:endParaRPr>
          </a:p>
          <a:p>
            <a:pPr marL="280988" indent="-171450" algn="just">
              <a:buFontTx/>
              <a:buChar char="-"/>
              <a:defRPr/>
            </a:pPr>
            <a:r>
              <a:rPr lang="en-US" b="0" dirty="0" smtClean="0">
                <a:solidFill>
                  <a:srgbClr val="000C00"/>
                </a:solidFill>
              </a:rPr>
              <a:t>Next April, we will be organizing the 7</a:t>
            </a:r>
            <a:r>
              <a:rPr lang="en-US" b="0" baseline="30000" dirty="0" smtClean="0">
                <a:solidFill>
                  <a:srgbClr val="000C00"/>
                </a:solidFill>
              </a:rPr>
              <a:t>th</a:t>
            </a:r>
            <a:r>
              <a:rPr lang="en-US" b="0" dirty="0" smtClean="0">
                <a:solidFill>
                  <a:srgbClr val="000C00"/>
                </a:solidFill>
              </a:rPr>
              <a:t> World Water Forum in </a:t>
            </a:r>
            <a:r>
              <a:rPr lang="en-US" b="0" dirty="0" err="1" smtClean="0">
                <a:solidFill>
                  <a:srgbClr val="000C00"/>
                </a:solidFill>
              </a:rPr>
              <a:t>Daegu-Gyeongbuk</a:t>
            </a:r>
            <a:r>
              <a:rPr lang="en-US" b="0" dirty="0" smtClean="0">
                <a:solidFill>
                  <a:srgbClr val="000C00"/>
                </a:solidFill>
              </a:rPr>
              <a:t>, Korea together with the Government of Korea and the host city,</a:t>
            </a:r>
            <a:r>
              <a:rPr lang="en-US" b="0" baseline="0" dirty="0" smtClean="0">
                <a:solidFill>
                  <a:srgbClr val="000C00"/>
                </a:solidFill>
              </a:rPr>
              <a:t> </a:t>
            </a:r>
            <a:r>
              <a:rPr lang="en-US" b="0" dirty="0" err="1" smtClean="0">
                <a:solidFill>
                  <a:srgbClr val="000C00"/>
                </a:solidFill>
              </a:rPr>
              <a:t>Daegu-Gyeongbuk</a:t>
            </a:r>
            <a:r>
              <a:rPr lang="en-US" b="0" dirty="0" smtClean="0">
                <a:solidFill>
                  <a:srgbClr val="000C00"/>
                </a:solidFill>
              </a:rPr>
              <a:t>. </a:t>
            </a:r>
          </a:p>
          <a:p>
            <a:pPr marL="280988" indent="-171450" algn="just">
              <a:buFontTx/>
              <a:buChar char="-"/>
              <a:defRPr/>
            </a:pPr>
            <a:endParaRPr lang="en-US" b="0" dirty="0" smtClean="0">
              <a:solidFill>
                <a:srgbClr val="000C00"/>
              </a:solidFill>
            </a:endParaRPr>
          </a:p>
          <a:p>
            <a:pPr marL="280988" indent="-171450" algn="just">
              <a:buFontTx/>
              <a:buChar char="-"/>
              <a:defRPr/>
            </a:pPr>
            <a:r>
              <a:rPr lang="en-US" b="0" dirty="0" smtClean="0">
                <a:solidFill>
                  <a:srgbClr val="000C00"/>
                </a:solidFill>
              </a:rPr>
              <a:t>We are also following up on the outcomes of the 6</a:t>
            </a:r>
            <a:r>
              <a:rPr lang="en-US" b="0" baseline="30000" dirty="0" smtClean="0">
                <a:solidFill>
                  <a:srgbClr val="000C00"/>
                </a:solidFill>
              </a:rPr>
              <a:t>th</a:t>
            </a:r>
            <a:r>
              <a:rPr lang="en-US" b="0" dirty="0" smtClean="0">
                <a:solidFill>
                  <a:srgbClr val="000C00"/>
                </a:solidFill>
              </a:rPr>
              <a:t> World Water Forum that took place in Marseille, France in 2012. </a:t>
            </a:r>
          </a:p>
          <a:p>
            <a:pPr marL="109538" indent="0" algn="just">
              <a:buFontTx/>
              <a:buNone/>
              <a:defRPr/>
            </a:pPr>
            <a:endParaRPr lang="en-US" b="0" dirty="0" smtClean="0">
              <a:solidFill>
                <a:srgbClr val="000C00"/>
              </a:solidFill>
            </a:endParaRPr>
          </a:p>
          <a:p>
            <a:pPr marL="280988" indent="-171450" algn="just">
              <a:buFontTx/>
              <a:buChar char="-"/>
              <a:defRPr/>
            </a:pPr>
            <a:r>
              <a:rPr lang="en-US" b="0" dirty="0" smtClean="0">
                <a:solidFill>
                  <a:srgbClr val="000C00"/>
                </a:solidFill>
              </a:rPr>
              <a:t>The selected country to host the 8</a:t>
            </a:r>
            <a:r>
              <a:rPr lang="en-US" b="0" baseline="30000" dirty="0" smtClean="0">
                <a:solidFill>
                  <a:srgbClr val="000C00"/>
                </a:solidFill>
              </a:rPr>
              <a:t>th</a:t>
            </a:r>
            <a:r>
              <a:rPr lang="en-US" b="0" dirty="0" smtClean="0">
                <a:solidFill>
                  <a:srgbClr val="000C00"/>
                </a:solidFill>
              </a:rPr>
              <a:t> Forum in 2018 will be Brazil. </a:t>
            </a:r>
          </a:p>
          <a:p>
            <a:pPr algn="just">
              <a:defRPr/>
            </a:pPr>
            <a:endParaRPr lang="en-US" b="0" dirty="0"/>
          </a:p>
        </p:txBody>
      </p:sp>
      <p:sp>
        <p:nvSpPr>
          <p:cNvPr id="2253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61873F8-4F27-4F35-979C-61FD1759BE96}" type="slidenum">
              <a:rPr lang="fr-FR" altLang="pt-BR" smtClean="0"/>
              <a:pPr eaLnBrk="1" hangingPunct="1">
                <a:spcBef>
                  <a:spcPct val="0"/>
                </a:spcBef>
              </a:pPr>
              <a:t>5</a:t>
            </a:fld>
            <a:endParaRPr lang="fr-FR" altLang="pt-B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lgn="just">
              <a:buFont typeface="Arial" pitchFamily="34" charset="0"/>
              <a:buChar char="•"/>
              <a:defRPr/>
            </a:pPr>
            <a:r>
              <a:rPr lang="en-US" b="0" dirty="0" smtClean="0">
                <a:solidFill>
                  <a:srgbClr val="000C00"/>
                </a:solidFill>
              </a:rPr>
              <a:t>In terms of hydro-politics, we work towards increasing awareness of high-level decision makers on water issues. </a:t>
            </a:r>
            <a:r>
              <a:rPr lang="en-US" b="0" baseline="0" dirty="0" smtClean="0">
                <a:solidFill>
                  <a:srgbClr val="000C00"/>
                </a:solidFill>
              </a:rPr>
              <a:t> </a:t>
            </a:r>
          </a:p>
          <a:p>
            <a:pPr marL="171450" indent="-171450" algn="just">
              <a:buFont typeface="Arial" pitchFamily="34" charset="0"/>
              <a:buChar char="•"/>
              <a:defRPr/>
            </a:pPr>
            <a:endParaRPr lang="en-US" b="0" baseline="0" dirty="0" smtClean="0">
              <a:solidFill>
                <a:srgbClr val="000C00"/>
              </a:solidFill>
            </a:endParaRPr>
          </a:p>
          <a:p>
            <a:pPr marL="0" indent="0" algn="just">
              <a:buFont typeface="Arial" pitchFamily="34" charset="0"/>
              <a:buNone/>
              <a:defRPr/>
            </a:pPr>
            <a:r>
              <a:rPr lang="en-US" b="0" dirty="0" smtClean="0">
                <a:solidFill>
                  <a:srgbClr val="000C00"/>
                </a:solidFill>
              </a:rPr>
              <a:t>We work with:</a:t>
            </a:r>
          </a:p>
          <a:p>
            <a:pPr marL="0" indent="0" algn="just">
              <a:buFontTx/>
              <a:buNone/>
              <a:defRPr/>
            </a:pPr>
            <a:endParaRPr lang="en-US" b="1" dirty="0" smtClean="0">
              <a:solidFill>
                <a:srgbClr val="000C00"/>
              </a:solidFill>
            </a:endParaRPr>
          </a:p>
          <a:p>
            <a:pPr marL="171450" indent="-171450" algn="just">
              <a:buFont typeface="Arial" pitchFamily="34" charset="0"/>
              <a:buChar char="•"/>
              <a:defRPr/>
            </a:pPr>
            <a:r>
              <a:rPr lang="en-US" u="none" dirty="0" smtClean="0">
                <a:solidFill>
                  <a:srgbClr val="000C00"/>
                </a:solidFill>
              </a:rPr>
              <a:t>The United Nations system</a:t>
            </a:r>
            <a:r>
              <a:rPr lang="en-US" u="sng" dirty="0" smtClean="0">
                <a:solidFill>
                  <a:srgbClr val="000C00"/>
                </a:solidFill>
              </a:rPr>
              <a:t> </a:t>
            </a:r>
            <a:r>
              <a:rPr lang="en-US" dirty="0" smtClean="0">
                <a:solidFill>
                  <a:srgbClr val="000C00"/>
                </a:solidFill>
              </a:rPr>
              <a:t>to set water as a Post-2015 Sustainable Development Goal. </a:t>
            </a:r>
          </a:p>
          <a:p>
            <a:pPr marL="171450" indent="-171450" algn="just">
              <a:buFont typeface="Arial" pitchFamily="34" charset="0"/>
              <a:buChar char="•"/>
              <a:defRPr/>
            </a:pPr>
            <a:endParaRPr lang="en-US" dirty="0" smtClean="0">
              <a:solidFill>
                <a:srgbClr val="000C00"/>
              </a:solidFill>
            </a:endParaRPr>
          </a:p>
          <a:p>
            <a:pPr marL="628650" marR="0" lvl="1"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effectLst/>
              </a:rPr>
              <a:t>UN SG's Advisory Board on Water and Sanitation on the</a:t>
            </a:r>
            <a:r>
              <a:rPr lang="en-US" baseline="0" dirty="0" smtClean="0">
                <a:effectLst/>
              </a:rPr>
              <a:t> issues of water related disasters.</a:t>
            </a:r>
            <a:endParaRPr lang="en-US" dirty="0" smtClean="0">
              <a:solidFill>
                <a:srgbClr val="000C00"/>
              </a:solidFill>
            </a:endParaRPr>
          </a:p>
          <a:p>
            <a:pPr marL="628650" lvl="1" indent="-171450" algn="just">
              <a:buFont typeface="Arial" pitchFamily="34" charset="0"/>
              <a:buChar char="•"/>
              <a:defRPr/>
            </a:pPr>
            <a:r>
              <a:rPr lang="fr-FR" dirty="0" smtClean="0">
                <a:solidFill>
                  <a:srgbClr val="000C00"/>
                </a:solidFill>
              </a:rPr>
              <a:t>UN Habitat</a:t>
            </a:r>
            <a:r>
              <a:rPr lang="fr-FR" baseline="0" dirty="0" smtClean="0">
                <a:solidFill>
                  <a:srgbClr val="000C00"/>
                </a:solidFill>
              </a:rPr>
              <a:t> on issues </a:t>
            </a:r>
            <a:r>
              <a:rPr lang="fr-FR" baseline="0" dirty="0" err="1" smtClean="0">
                <a:solidFill>
                  <a:srgbClr val="000C00"/>
                </a:solidFill>
              </a:rPr>
              <a:t>related</a:t>
            </a:r>
            <a:r>
              <a:rPr lang="fr-FR" baseline="0" dirty="0" smtClean="0">
                <a:solidFill>
                  <a:srgbClr val="000C00"/>
                </a:solidFill>
              </a:rPr>
              <a:t> to Local and </a:t>
            </a:r>
            <a:r>
              <a:rPr lang="fr-FR" baseline="0" dirty="0" err="1" smtClean="0">
                <a:solidFill>
                  <a:srgbClr val="000C00"/>
                </a:solidFill>
              </a:rPr>
              <a:t>Regional</a:t>
            </a:r>
            <a:r>
              <a:rPr lang="fr-FR" baseline="0" dirty="0" smtClean="0">
                <a:solidFill>
                  <a:srgbClr val="000C00"/>
                </a:solidFill>
              </a:rPr>
              <a:t> </a:t>
            </a:r>
            <a:r>
              <a:rPr lang="fr-FR" baseline="0" dirty="0" err="1" smtClean="0">
                <a:solidFill>
                  <a:srgbClr val="000C00"/>
                </a:solidFill>
              </a:rPr>
              <a:t>Authorities</a:t>
            </a:r>
            <a:r>
              <a:rPr lang="fr-FR" baseline="0" dirty="0" smtClean="0">
                <a:solidFill>
                  <a:srgbClr val="000C00"/>
                </a:solidFill>
              </a:rPr>
              <a:t>.</a:t>
            </a:r>
            <a:endParaRPr lang="en-US" dirty="0" smtClean="0">
              <a:solidFill>
                <a:srgbClr val="000C00"/>
              </a:solidFill>
            </a:endParaRPr>
          </a:p>
          <a:p>
            <a:pPr marL="628650" lvl="1" indent="-171450" algn="just">
              <a:buFont typeface="Arial" pitchFamily="34" charset="0"/>
              <a:buChar char="•"/>
              <a:defRPr/>
            </a:pPr>
            <a:endParaRPr lang="en-US" dirty="0" smtClean="0">
              <a:solidFill>
                <a:srgbClr val="000C00"/>
              </a:solidFill>
            </a:endParaRPr>
          </a:p>
          <a:p>
            <a:pPr marL="171450" indent="-171450">
              <a:buFont typeface="Arial" pitchFamily="34" charset="0"/>
              <a:buChar char="•"/>
            </a:pPr>
            <a:r>
              <a:rPr lang="fr-FR" u="none" dirty="0" smtClean="0">
                <a:solidFill>
                  <a:srgbClr val="000C00"/>
                </a:solidFill>
              </a:rPr>
              <a:t>The</a:t>
            </a:r>
            <a:r>
              <a:rPr lang="fr-FR" u="none" baseline="0" dirty="0" smtClean="0">
                <a:solidFill>
                  <a:srgbClr val="000C00"/>
                </a:solidFill>
              </a:rPr>
              <a:t> OECD on the Water </a:t>
            </a:r>
            <a:r>
              <a:rPr lang="fr-FR" u="none" baseline="0" dirty="0" err="1" smtClean="0">
                <a:solidFill>
                  <a:srgbClr val="000C00"/>
                </a:solidFill>
              </a:rPr>
              <a:t>Governance</a:t>
            </a:r>
            <a:r>
              <a:rPr lang="fr-FR" u="none" baseline="0" dirty="0" smtClean="0">
                <a:solidFill>
                  <a:srgbClr val="000C00"/>
                </a:solidFill>
              </a:rPr>
              <a:t> Initiative </a:t>
            </a:r>
            <a:r>
              <a:rPr lang="en-US" sz="1200" b="0" i="0" u="none" strike="noStrike" kern="1200" baseline="0" dirty="0" smtClean="0">
                <a:solidFill>
                  <a:schemeClr val="tx1"/>
                </a:solidFill>
                <a:latin typeface="+mn-lt"/>
                <a:ea typeface="+mn-ea"/>
                <a:cs typeface="+mn-cs"/>
              </a:rPr>
              <a:t>in support of better governance in the water sector.</a:t>
            </a:r>
          </a:p>
          <a:p>
            <a:endParaRPr lang="en-US" dirty="0" smtClean="0">
              <a:solidFill>
                <a:srgbClr val="000C00"/>
              </a:solidFill>
            </a:endParaRPr>
          </a:p>
          <a:p>
            <a:pPr marL="171450" indent="-171450" algn="just">
              <a:buFont typeface="Arial" pitchFamily="34" charset="0"/>
              <a:buChar char="•"/>
              <a:defRPr/>
            </a:pPr>
            <a:r>
              <a:rPr lang="en-US" b="0" u="none" dirty="0" smtClean="0">
                <a:solidFill>
                  <a:srgbClr val="000C00"/>
                </a:solidFill>
              </a:rPr>
              <a:t>National Governments </a:t>
            </a:r>
            <a:r>
              <a:rPr lang="en-US" dirty="0" smtClean="0">
                <a:solidFill>
                  <a:srgbClr val="000C00"/>
                </a:solidFill>
              </a:rPr>
              <a:t>to guide, advise, evaluate and monitor water related issues.</a:t>
            </a:r>
          </a:p>
          <a:p>
            <a:pPr marL="171450" indent="-171450" algn="just">
              <a:buFont typeface="Arial" pitchFamily="34" charset="0"/>
              <a:buChar char="•"/>
              <a:defRPr/>
            </a:pPr>
            <a:endParaRPr lang="en-US" dirty="0" smtClean="0">
              <a:solidFill>
                <a:srgbClr val="000C00"/>
              </a:solidFill>
            </a:endParaRPr>
          </a:p>
          <a:p>
            <a:pPr marL="171450" indent="-171450" algn="just">
              <a:buFont typeface="Arial" pitchFamily="34" charset="0"/>
              <a:buChar char="•"/>
              <a:defRPr/>
            </a:pPr>
            <a:r>
              <a:rPr lang="en-US" u="none" dirty="0" smtClean="0">
                <a:solidFill>
                  <a:srgbClr val="000C00"/>
                </a:solidFill>
              </a:rPr>
              <a:t>Parliaments</a:t>
            </a:r>
            <a:r>
              <a:rPr lang="en-US" dirty="0" smtClean="0">
                <a:solidFill>
                  <a:srgbClr val="000C00"/>
                </a:solidFill>
              </a:rPr>
              <a:t> to help them emphasize and consolidate their role in the future of water</a:t>
            </a:r>
            <a:r>
              <a:rPr lang="en-US" baseline="0" dirty="0" smtClean="0">
                <a:solidFill>
                  <a:srgbClr val="000C00"/>
                </a:solidFill>
              </a:rPr>
              <a:t> by the development of an online Helpdesk on water legislation.</a:t>
            </a:r>
          </a:p>
          <a:p>
            <a:pPr marL="171450" indent="-171450" algn="just">
              <a:buFont typeface="Arial" pitchFamily="34" charset="0"/>
              <a:buChar char="•"/>
              <a:defRPr/>
            </a:pPr>
            <a:endParaRPr lang="en-US" dirty="0" smtClean="0">
              <a:solidFill>
                <a:srgbClr val="000C00"/>
              </a:solidFill>
            </a:endParaRPr>
          </a:p>
          <a:p>
            <a:pPr marL="171450" indent="-171450" algn="just">
              <a:buFont typeface="Arial" pitchFamily="34" charset="0"/>
              <a:buChar char="•"/>
              <a:defRPr/>
            </a:pPr>
            <a:r>
              <a:rPr lang="en-US" u="none" dirty="0" smtClean="0">
                <a:solidFill>
                  <a:srgbClr val="000C00"/>
                </a:solidFill>
              </a:rPr>
              <a:t>Local Authorities</a:t>
            </a:r>
            <a:r>
              <a:rPr lang="en-US" u="none" baseline="0" dirty="0" smtClean="0">
                <a:solidFill>
                  <a:srgbClr val="000C00"/>
                </a:solidFill>
              </a:rPr>
              <a:t> with </a:t>
            </a:r>
            <a:r>
              <a:rPr lang="en-US" dirty="0" smtClean="0"/>
              <a:t>the Istanbul Water Consensus </a:t>
            </a:r>
            <a:r>
              <a:rPr lang="en-US" baseline="0" dirty="0" smtClean="0"/>
              <a:t>to improve practices in water management at local scale.</a:t>
            </a:r>
            <a:endParaRPr lang="en-US" dirty="0" smtClean="0"/>
          </a:p>
        </p:txBody>
      </p:sp>
      <p:sp>
        <p:nvSpPr>
          <p:cNvPr id="2355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55452FC-2FF4-423A-9C08-DCEEAB912B28}" type="slidenum">
              <a:rPr lang="fr-FR" altLang="pt-BR" smtClean="0"/>
              <a:pPr eaLnBrk="1" hangingPunct="1">
                <a:spcBef>
                  <a:spcPct val="0"/>
                </a:spcBef>
              </a:pPr>
              <a:t>6</a:t>
            </a:fld>
            <a:endParaRPr lang="fr-FR" altLang="pt-B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lgn="just">
              <a:defRPr/>
            </a:pPr>
            <a:r>
              <a:rPr lang="en-US" b="0" dirty="0" smtClean="0">
                <a:solidFill>
                  <a:srgbClr val="000C00"/>
                </a:solidFill>
              </a:rPr>
              <a:t>By exploring </a:t>
            </a:r>
            <a:r>
              <a:rPr lang="en-US" b="0" dirty="0" smtClean="0">
                <a:solidFill>
                  <a:srgbClr val="000C00"/>
                </a:solidFill>
              </a:rPr>
              <a:t>specific</a:t>
            </a:r>
            <a:r>
              <a:rPr lang="en-US" b="0" baseline="0" dirty="0" smtClean="0">
                <a:solidFill>
                  <a:srgbClr val="000C00"/>
                </a:solidFill>
              </a:rPr>
              <a:t> </a:t>
            </a:r>
            <a:r>
              <a:rPr lang="en-US" b="0" dirty="0" smtClean="0">
                <a:solidFill>
                  <a:srgbClr val="000C00"/>
                </a:solidFill>
              </a:rPr>
              <a:t>ideas </a:t>
            </a:r>
            <a:r>
              <a:rPr lang="en-US" b="0" dirty="0" smtClean="0">
                <a:solidFill>
                  <a:srgbClr val="000C00"/>
                </a:solidFill>
              </a:rPr>
              <a:t>and concepts,</a:t>
            </a:r>
            <a:r>
              <a:rPr lang="en-US" b="0" baseline="0" dirty="0" smtClean="0">
                <a:solidFill>
                  <a:srgbClr val="000C00"/>
                </a:solidFill>
              </a:rPr>
              <a:t> t</a:t>
            </a:r>
            <a:r>
              <a:rPr lang="en-US" b="0" dirty="0" smtClean="0">
                <a:solidFill>
                  <a:srgbClr val="000C00"/>
                </a:solidFill>
              </a:rPr>
              <a:t>he Council establishes dedicated partnerships </a:t>
            </a:r>
            <a:r>
              <a:rPr lang="en-US" dirty="0" smtClean="0">
                <a:solidFill>
                  <a:srgbClr val="000C00"/>
                </a:solidFill>
              </a:rPr>
              <a:t>and working groups on all emerging issues connected to water:</a:t>
            </a:r>
          </a:p>
          <a:p>
            <a:pPr marL="0" indent="0" algn="just">
              <a:buFont typeface="Arial" pitchFamily="34" charset="0"/>
              <a:buNone/>
              <a:defRPr/>
            </a:pPr>
            <a:endParaRPr lang="fr-FR" dirty="0" smtClean="0">
              <a:solidFill>
                <a:srgbClr val="000C00"/>
              </a:solidFill>
            </a:endParaRPr>
          </a:p>
          <a:p>
            <a:pPr marL="171450" marR="0" indent="-171450" algn="l" defTabSz="914400" rtl="0" eaLnBrk="1" fontAlgn="auto" latinLnBrk="0" hangingPunct="1">
              <a:lnSpc>
                <a:spcPct val="100000"/>
              </a:lnSpc>
              <a:spcBef>
                <a:spcPct val="0"/>
              </a:spcBef>
              <a:spcAft>
                <a:spcPts val="0"/>
              </a:spcAft>
              <a:buClr>
                <a:srgbClr val="007BAE"/>
              </a:buClr>
              <a:buSzTx/>
              <a:buFont typeface="Arial" pitchFamily="34" charset="0"/>
              <a:buChar char="•"/>
              <a:tabLst/>
              <a:defRPr/>
            </a:pPr>
            <a:r>
              <a:rPr lang="en-US" altLang="pt-BR" sz="1200" dirty="0" smtClean="0"/>
              <a:t>On Water and Green Growth, </a:t>
            </a:r>
            <a:r>
              <a:rPr lang="en-US" altLang="pt-BR" sz="1200" baseline="0" dirty="0" smtClean="0"/>
              <a:t>we work with the Korean government to demonstrate the role of water for green growth </a:t>
            </a:r>
            <a:r>
              <a:rPr lang="en-US" sz="1200" kern="1200" dirty="0" smtClean="0">
                <a:solidFill>
                  <a:schemeClr val="tx1"/>
                </a:solidFill>
                <a:effectLst/>
                <a:latin typeface="+mn-lt"/>
                <a:ea typeface="+mn-ea"/>
                <a:cs typeface="+mn-cs"/>
              </a:rPr>
              <a:t>and propose a framework for its implementation. </a:t>
            </a:r>
          </a:p>
          <a:p>
            <a:pPr marL="171450" marR="0" indent="-171450" algn="l" defTabSz="914400" rtl="0" eaLnBrk="1" fontAlgn="auto" latinLnBrk="0" hangingPunct="1">
              <a:lnSpc>
                <a:spcPct val="100000"/>
              </a:lnSpc>
              <a:spcBef>
                <a:spcPct val="0"/>
              </a:spcBef>
              <a:spcAft>
                <a:spcPts val="0"/>
              </a:spcAft>
              <a:buClr>
                <a:srgbClr val="007BAE"/>
              </a:buClr>
              <a:buSzTx/>
              <a:buFont typeface="Arial" pitchFamily="34" charset="0"/>
              <a:buChar char="•"/>
              <a:tabLst/>
              <a:defRPr/>
            </a:pP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ct val="0"/>
              </a:spcBef>
              <a:spcAft>
                <a:spcPts val="0"/>
              </a:spcAft>
              <a:buClr>
                <a:srgbClr val="007BAE"/>
              </a:buClr>
              <a:buSzTx/>
              <a:buFont typeface="Arial" pitchFamily="34" charset="0"/>
              <a:buChar char="•"/>
              <a:tabLst/>
              <a:defRPr/>
            </a:pPr>
            <a:r>
              <a:rPr lang="fr-FR" sz="1200" kern="1200" dirty="0" smtClean="0">
                <a:solidFill>
                  <a:schemeClr val="tx1"/>
                </a:solidFill>
                <a:effectLst/>
                <a:latin typeface="+mn-lt"/>
                <a:ea typeface="+mn-ea"/>
                <a:cs typeface="+mn-cs"/>
              </a:rPr>
              <a:t>On Water Infrastructure </a:t>
            </a:r>
            <a:r>
              <a:rPr lang="fr-FR" sz="1200" kern="1200" dirty="0" err="1" smtClean="0">
                <a:solidFill>
                  <a:schemeClr val="tx1"/>
                </a:solidFill>
                <a:effectLst/>
                <a:latin typeface="+mn-lt"/>
                <a:ea typeface="+mn-ea"/>
                <a:cs typeface="+mn-cs"/>
              </a:rPr>
              <a:t>Financing</a:t>
            </a:r>
            <a:r>
              <a:rPr lang="fr-FR" sz="1200" kern="1200" dirty="0" smtClean="0">
                <a:solidFill>
                  <a:schemeClr val="tx1"/>
                </a:solidFill>
                <a:effectLst/>
                <a:latin typeface="+mn-lt"/>
                <a:ea typeface="+mn-ea"/>
                <a:cs typeface="+mn-cs"/>
              </a:rPr>
              <a:t>, the Council has </a:t>
            </a:r>
            <a:r>
              <a:rPr lang="fr-FR" sz="1200" kern="1200" dirty="0" err="1" smtClean="0">
                <a:solidFill>
                  <a:schemeClr val="tx1"/>
                </a:solidFill>
                <a:effectLst/>
                <a:latin typeface="+mn-lt"/>
                <a:ea typeface="+mn-ea"/>
                <a:cs typeface="+mn-cs"/>
              </a:rPr>
              <a:t>recently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started</a:t>
            </a:r>
            <a:r>
              <a:rPr lang="fr-FR" sz="1200" kern="1200" dirty="0" smtClean="0">
                <a:solidFill>
                  <a:schemeClr val="tx1"/>
                </a:solidFill>
                <a:effectLst/>
                <a:latin typeface="+mn-lt"/>
                <a:ea typeface="+mn-ea"/>
                <a:cs typeface="+mn-cs"/>
              </a:rPr>
              <a:t> a </a:t>
            </a:r>
            <a:r>
              <a:rPr lang="fr-FR" sz="1200" kern="1200" dirty="0" err="1" smtClean="0">
                <a:solidFill>
                  <a:schemeClr val="tx1"/>
                </a:solidFill>
                <a:effectLst/>
                <a:latin typeface="+mn-lt"/>
                <a:ea typeface="+mn-ea"/>
                <a:cs typeface="+mn-cs"/>
              </a:rPr>
              <a:t>partnership</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under</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Chairmanship</a:t>
            </a:r>
            <a:r>
              <a:rPr lang="fr-FR" sz="1200" kern="1200" dirty="0" smtClean="0">
                <a:solidFill>
                  <a:schemeClr val="tx1"/>
                </a:solidFill>
                <a:effectLst/>
                <a:latin typeface="+mn-lt"/>
                <a:ea typeface="+mn-ea"/>
                <a:cs typeface="+mn-cs"/>
              </a:rPr>
              <a:t> of the OECD , </a:t>
            </a:r>
            <a:r>
              <a:rPr lang="en-US" sz="1200" kern="1200" dirty="0" smtClean="0">
                <a:solidFill>
                  <a:schemeClr val="tx1"/>
                </a:solidFill>
                <a:effectLst/>
                <a:latin typeface="+mn-lt"/>
                <a:ea typeface="+mn-ea"/>
                <a:cs typeface="+mn-cs"/>
              </a:rPr>
              <a:t>to create a High-Level Panel on Infrastructure Financing for a Water Secure World. </a:t>
            </a:r>
            <a:r>
              <a:rPr lang="en-US" sz="1200" b="0" i="0" u="none" strike="noStrike" kern="1200" baseline="0" dirty="0" smtClean="0">
                <a:solidFill>
                  <a:schemeClr val="tx1"/>
                </a:solidFill>
                <a:latin typeface="+mn-lt"/>
                <a:ea typeface="+mn-ea"/>
                <a:cs typeface="+mn-cs"/>
              </a:rPr>
              <a:t> This Panel aims to set out clear objectives and to look into the necessary financial resources and the means to achieve water security in different parts of the world. </a:t>
            </a:r>
            <a:endParaRPr lang="fr-FR"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ct val="0"/>
              </a:spcBef>
              <a:spcAft>
                <a:spcPts val="0"/>
              </a:spcAft>
              <a:buClr>
                <a:srgbClr val="007BAE"/>
              </a:buClr>
              <a:buSzTx/>
              <a:buFont typeface="Arial" pitchFamily="34" charset="0"/>
              <a:buChar char="•"/>
              <a:tabLst/>
              <a:defRPr/>
            </a:pPr>
            <a:endParaRPr lang="fr-FR"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ct val="0"/>
              </a:spcBef>
              <a:spcAft>
                <a:spcPts val="0"/>
              </a:spcAft>
              <a:buClr>
                <a:srgbClr val="007BAE"/>
              </a:buClr>
              <a:buSzTx/>
              <a:buFont typeface="Arial" pitchFamily="34" charset="0"/>
              <a:buChar char="•"/>
              <a:tabLst/>
              <a:defRPr/>
            </a:pPr>
            <a:r>
              <a:rPr lang="en-US" sz="1200" kern="1200" dirty="0" smtClean="0">
                <a:solidFill>
                  <a:schemeClr val="tx1"/>
                </a:solidFill>
                <a:effectLst/>
                <a:latin typeface="+mn-lt"/>
                <a:ea typeface="+mn-ea"/>
                <a:cs typeface="+mn-cs"/>
              </a:rPr>
              <a:t>On Water and Climate Change</a:t>
            </a:r>
            <a:r>
              <a:rPr lang="en-US" sz="1200" kern="1200" baseline="0" dirty="0" smtClean="0">
                <a:solidFill>
                  <a:schemeClr val="tx1"/>
                </a:solidFill>
                <a:effectLst/>
                <a:latin typeface="+mn-lt"/>
                <a:ea typeface="+mn-ea"/>
                <a:cs typeface="+mn-cs"/>
              </a:rPr>
              <a:t> by b</a:t>
            </a:r>
            <a:r>
              <a:rPr lang="en-US" sz="1200" kern="1200" dirty="0" smtClean="0">
                <a:solidFill>
                  <a:schemeClr val="tx1"/>
                </a:solidFill>
                <a:effectLst/>
                <a:latin typeface="+mn-lt"/>
                <a:ea typeface="+mn-ea"/>
                <a:cs typeface="+mn-cs"/>
              </a:rPr>
              <a:t>uilding resilience to variable climates through hard and soft solutions. W</a:t>
            </a:r>
            <a:r>
              <a:rPr lang="fr-FR" sz="1200" kern="1200" baseline="0" dirty="0" smtClean="0">
                <a:solidFill>
                  <a:schemeClr val="tx1"/>
                </a:solidFill>
                <a:effectLst/>
                <a:latin typeface="+mn-lt"/>
                <a:ea typeface="+mn-ea"/>
                <a:cs typeface="+mn-cs"/>
              </a:rPr>
              <a:t>e have </a:t>
            </a:r>
            <a:r>
              <a:rPr lang="fr-FR" sz="1200" kern="1200" baseline="0" dirty="0" err="1" smtClean="0">
                <a:solidFill>
                  <a:schemeClr val="tx1"/>
                </a:solidFill>
                <a:effectLst/>
                <a:latin typeface="+mn-lt"/>
                <a:ea typeface="+mn-ea"/>
                <a:cs typeface="+mn-cs"/>
              </a:rPr>
              <a:t>recently</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started</a:t>
            </a:r>
            <a:r>
              <a:rPr lang="fr-FR" sz="1200" kern="1200" baseline="0" dirty="0" smtClean="0">
                <a:solidFill>
                  <a:schemeClr val="tx1"/>
                </a:solidFill>
                <a:effectLst/>
                <a:latin typeface="+mn-lt"/>
                <a:ea typeface="+mn-ea"/>
                <a:cs typeface="+mn-cs"/>
              </a:rPr>
              <a:t> a </a:t>
            </a:r>
            <a:r>
              <a:rPr lang="fr-FR" sz="1200" kern="1200" baseline="0" dirty="0" err="1" smtClean="0">
                <a:solidFill>
                  <a:schemeClr val="tx1"/>
                </a:solidFill>
                <a:effectLst/>
                <a:latin typeface="+mn-lt"/>
                <a:ea typeface="+mn-ea"/>
                <a:cs typeface="+mn-cs"/>
              </a:rPr>
              <a:t>partnership</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with</a:t>
            </a:r>
            <a:r>
              <a:rPr lang="fr-FR" sz="1200" kern="1200" baseline="0" dirty="0" smtClean="0">
                <a:solidFill>
                  <a:schemeClr val="tx1"/>
                </a:solidFill>
                <a:effectLst/>
                <a:latin typeface="+mn-lt"/>
                <a:ea typeface="+mn-ea"/>
                <a:cs typeface="+mn-cs"/>
              </a:rPr>
              <a:t> the </a:t>
            </a:r>
            <a:r>
              <a:rPr lang="fr-FR" sz="1200" kern="1200" baseline="0" dirty="0" err="1" smtClean="0">
                <a:solidFill>
                  <a:schemeClr val="tx1"/>
                </a:solidFill>
                <a:effectLst/>
                <a:latin typeface="+mn-lt"/>
                <a:ea typeface="+mn-ea"/>
                <a:cs typeface="+mn-cs"/>
              </a:rPr>
              <a:t>Government</a:t>
            </a:r>
            <a:r>
              <a:rPr lang="fr-FR" sz="1200" kern="1200" baseline="0" dirty="0" smtClean="0">
                <a:solidFill>
                  <a:schemeClr val="tx1"/>
                </a:solidFill>
                <a:effectLst/>
                <a:latin typeface="+mn-lt"/>
                <a:ea typeface="+mn-ea"/>
                <a:cs typeface="+mn-cs"/>
              </a:rPr>
              <a:t> of Mexico, </a:t>
            </a:r>
            <a:r>
              <a:rPr lang="fr-FR" sz="1200" kern="1200" baseline="0" dirty="0" err="1" smtClean="0">
                <a:solidFill>
                  <a:schemeClr val="tx1"/>
                </a:solidFill>
                <a:effectLst/>
                <a:latin typeface="+mn-lt"/>
                <a:ea typeface="+mn-ea"/>
                <a:cs typeface="+mn-cs"/>
              </a:rPr>
              <a:t>Turkey</a:t>
            </a:r>
            <a:r>
              <a:rPr lang="fr-FR" sz="1200" kern="1200" baseline="0" dirty="0" smtClean="0">
                <a:solidFill>
                  <a:schemeClr val="tx1"/>
                </a:solidFill>
                <a:effectLst/>
                <a:latin typeface="+mn-lt"/>
                <a:ea typeface="+mn-ea"/>
                <a:cs typeface="+mn-cs"/>
              </a:rPr>
              <a:t> and China, on the </a:t>
            </a:r>
            <a:r>
              <a:rPr lang="fr-FR" sz="1200" kern="1200" baseline="0" dirty="0" err="1" smtClean="0">
                <a:solidFill>
                  <a:schemeClr val="tx1"/>
                </a:solidFill>
                <a:effectLst/>
                <a:latin typeface="+mn-lt"/>
                <a:ea typeface="+mn-ea"/>
                <a:cs typeface="+mn-cs"/>
              </a:rPr>
              <a:t>role</a:t>
            </a:r>
            <a:r>
              <a:rPr lang="fr-FR" sz="1200" kern="1200" baseline="0" dirty="0" smtClean="0">
                <a:solidFill>
                  <a:schemeClr val="tx1"/>
                </a:solidFill>
                <a:effectLst/>
                <a:latin typeface="+mn-lt"/>
                <a:ea typeface="+mn-ea"/>
                <a:cs typeface="+mn-cs"/>
              </a:rPr>
              <a:t> of </a:t>
            </a:r>
            <a:r>
              <a:rPr lang="fr-FR" sz="1200" kern="1200" baseline="0" dirty="0" err="1" smtClean="0">
                <a:solidFill>
                  <a:schemeClr val="tx1"/>
                </a:solidFill>
                <a:effectLst/>
                <a:latin typeface="+mn-lt"/>
                <a:ea typeface="+mn-ea"/>
                <a:cs typeface="+mn-cs"/>
              </a:rPr>
              <a:t>storage</a:t>
            </a:r>
            <a:r>
              <a:rPr lang="fr-FR" sz="1200" kern="1200" baseline="0" dirty="0" smtClean="0">
                <a:solidFill>
                  <a:schemeClr val="tx1"/>
                </a:solidFill>
                <a:effectLst/>
                <a:latin typeface="+mn-lt"/>
                <a:ea typeface="+mn-ea"/>
                <a:cs typeface="+mn-cs"/>
              </a:rPr>
              <a:t> and </a:t>
            </a:r>
            <a:r>
              <a:rPr lang="fr-FR" sz="1200" kern="1200" baseline="0" dirty="0" err="1" smtClean="0">
                <a:solidFill>
                  <a:schemeClr val="tx1"/>
                </a:solidFill>
                <a:effectLst/>
                <a:latin typeface="+mn-lt"/>
                <a:ea typeface="+mn-ea"/>
                <a:cs typeface="+mn-cs"/>
              </a:rPr>
              <a:t>reservoirs</a:t>
            </a:r>
            <a:r>
              <a:rPr lang="fr-FR" sz="1200" kern="1200" baseline="0" dirty="0" smtClean="0">
                <a:solidFill>
                  <a:schemeClr val="tx1"/>
                </a:solidFill>
                <a:effectLst/>
                <a:latin typeface="+mn-lt"/>
                <a:ea typeface="+mn-ea"/>
                <a:cs typeface="+mn-cs"/>
              </a:rPr>
              <a:t> in a </a:t>
            </a:r>
            <a:r>
              <a:rPr lang="fr-FR" sz="1200" kern="1200" baseline="0" dirty="0" err="1" smtClean="0">
                <a:solidFill>
                  <a:schemeClr val="tx1"/>
                </a:solidFill>
                <a:effectLst/>
                <a:latin typeface="+mn-lt"/>
                <a:ea typeface="+mn-ea"/>
                <a:cs typeface="+mn-cs"/>
              </a:rPr>
              <a:t>climate</a:t>
            </a:r>
            <a:r>
              <a:rPr lang="fr-FR" sz="1200" kern="1200" baseline="0" dirty="0" smtClean="0">
                <a:solidFill>
                  <a:schemeClr val="tx1"/>
                </a:solidFill>
                <a:effectLst/>
                <a:latin typeface="+mn-lt"/>
                <a:ea typeface="+mn-ea"/>
                <a:cs typeface="+mn-cs"/>
              </a:rPr>
              <a:t> change </a:t>
            </a:r>
            <a:r>
              <a:rPr lang="fr-FR" sz="1200" kern="1200" baseline="0" dirty="0" err="1" smtClean="0">
                <a:solidFill>
                  <a:schemeClr val="tx1"/>
                </a:solidFill>
                <a:effectLst/>
                <a:latin typeface="+mn-lt"/>
                <a:ea typeface="+mn-ea"/>
                <a:cs typeface="+mn-cs"/>
              </a:rPr>
              <a:t>context</a:t>
            </a:r>
            <a:r>
              <a:rPr lang="fr-FR" sz="1200" kern="1200" baseline="0" dirty="0" smtClean="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ct val="0"/>
              </a:spcBef>
              <a:spcAft>
                <a:spcPts val="0"/>
              </a:spcAft>
              <a:buClr>
                <a:srgbClr val="007BAE"/>
              </a:buClr>
              <a:buSzTx/>
              <a:buFont typeface="Arial" pitchFamily="34" charset="0"/>
              <a:buChar char="•"/>
              <a:tabLst/>
              <a:defRPr/>
            </a:pPr>
            <a:endParaRPr lang="en-US" sz="1200" kern="1200" dirty="0" smtClean="0">
              <a:solidFill>
                <a:schemeClr val="tx1"/>
              </a:solidFill>
              <a:effectLst/>
              <a:latin typeface="+mn-lt"/>
              <a:ea typeface="+mn-ea"/>
              <a:cs typeface="+mn-cs"/>
            </a:endParaRPr>
          </a:p>
          <a:p>
            <a:pPr marL="171450" marR="0" lvl="1" indent="-171450" algn="l" defTabSz="914400" rtl="0" eaLnBrk="1" fontAlgn="auto" latinLnBrk="0" hangingPunct="1">
              <a:lnSpc>
                <a:spcPct val="100000"/>
              </a:lnSpc>
              <a:spcBef>
                <a:spcPct val="0"/>
              </a:spcBef>
              <a:spcAft>
                <a:spcPts val="0"/>
              </a:spcAft>
              <a:buClr>
                <a:srgbClr val="007BAE"/>
              </a:buClr>
              <a:buSzTx/>
              <a:buFont typeface="Arial" pitchFamily="34" charset="0"/>
              <a:buChar char="•"/>
              <a:tabLst/>
              <a:defRPr/>
            </a:pPr>
            <a:r>
              <a:rPr lang="fr-FR" sz="1200" kern="1200" dirty="0" smtClean="0">
                <a:solidFill>
                  <a:schemeClr val="tx1"/>
                </a:solidFill>
                <a:effectLst/>
                <a:latin typeface="+mn-lt"/>
                <a:ea typeface="+mn-ea"/>
                <a:cs typeface="+mn-cs"/>
              </a:rPr>
              <a:t>On</a:t>
            </a:r>
            <a:r>
              <a:rPr lang="fr-FR" sz="1200" kern="1200" baseline="0" dirty="0" smtClean="0">
                <a:solidFill>
                  <a:schemeClr val="tx1"/>
                </a:solidFill>
                <a:effectLst/>
                <a:latin typeface="+mn-lt"/>
                <a:ea typeface="+mn-ea"/>
                <a:cs typeface="+mn-cs"/>
              </a:rPr>
              <a:t> Water and Food, </a:t>
            </a:r>
            <a:r>
              <a:rPr lang="en-US" dirty="0" smtClean="0">
                <a:solidFill>
                  <a:srgbClr val="000C00"/>
                </a:solidFill>
              </a:rPr>
              <a:t>we are currently establishing with the FAO a High Level Panel on Water for Food Security.</a:t>
            </a:r>
          </a:p>
          <a:p>
            <a:pPr marL="171450" marR="0" lvl="1" indent="-171450" algn="l" defTabSz="914400" rtl="0" eaLnBrk="1" fontAlgn="auto" latinLnBrk="0" hangingPunct="1">
              <a:lnSpc>
                <a:spcPct val="100000"/>
              </a:lnSpc>
              <a:spcBef>
                <a:spcPct val="0"/>
              </a:spcBef>
              <a:spcAft>
                <a:spcPts val="0"/>
              </a:spcAft>
              <a:buClr>
                <a:srgbClr val="007BAE"/>
              </a:buClr>
              <a:buSzTx/>
              <a:buFont typeface="Arial" pitchFamily="34" charset="0"/>
              <a:buChar char="•"/>
              <a:tabLst/>
              <a:defRPr/>
            </a:pPr>
            <a:endParaRPr lang="fr-FR" dirty="0" smtClean="0">
              <a:solidFill>
                <a:srgbClr val="000C00"/>
              </a:solidFill>
            </a:endParaRPr>
          </a:p>
          <a:p>
            <a:pPr marL="171450" marR="0" lvl="1" indent="-171450" algn="l" defTabSz="914400" rtl="0" eaLnBrk="1" fontAlgn="auto" latinLnBrk="0" hangingPunct="1">
              <a:lnSpc>
                <a:spcPct val="100000"/>
              </a:lnSpc>
              <a:spcBef>
                <a:spcPct val="0"/>
              </a:spcBef>
              <a:spcAft>
                <a:spcPts val="0"/>
              </a:spcAft>
              <a:buClr>
                <a:srgbClr val="007BAE"/>
              </a:buClr>
              <a:buSzTx/>
              <a:buFont typeface="Arial" pitchFamily="34" charset="0"/>
              <a:buChar char="•"/>
              <a:tabLst/>
              <a:defRPr/>
            </a:pPr>
            <a:r>
              <a:rPr lang="fr-FR" dirty="0" smtClean="0">
                <a:solidFill>
                  <a:srgbClr val="000C00"/>
                </a:solidFill>
              </a:rPr>
              <a:t>On Water</a:t>
            </a:r>
            <a:r>
              <a:rPr lang="fr-FR" baseline="0" dirty="0" smtClean="0">
                <a:solidFill>
                  <a:srgbClr val="000C00"/>
                </a:solidFill>
              </a:rPr>
              <a:t> and </a:t>
            </a:r>
            <a:r>
              <a:rPr lang="fr-FR" baseline="0" dirty="0" err="1" smtClean="0">
                <a:solidFill>
                  <a:srgbClr val="000C00"/>
                </a:solidFill>
              </a:rPr>
              <a:t>Energy</a:t>
            </a:r>
            <a:r>
              <a:rPr lang="fr-FR" baseline="0" dirty="0" smtClean="0">
                <a:solidFill>
                  <a:srgbClr val="000C00"/>
                </a:solidFill>
              </a:rPr>
              <a:t>, the Council </a:t>
            </a:r>
            <a:r>
              <a:rPr lang="fr-FR" baseline="0" dirty="0" err="1" smtClean="0">
                <a:solidFill>
                  <a:srgbClr val="000C00"/>
                </a:solidFill>
              </a:rPr>
              <a:t>is</a:t>
            </a:r>
            <a:r>
              <a:rPr lang="fr-FR" baseline="0" dirty="0" smtClean="0">
                <a:solidFill>
                  <a:srgbClr val="000C00"/>
                </a:solidFill>
              </a:rPr>
              <a:t> </a:t>
            </a:r>
            <a:r>
              <a:rPr lang="fr-FR" baseline="0" dirty="0" err="1" smtClean="0">
                <a:solidFill>
                  <a:srgbClr val="000C00"/>
                </a:solidFill>
              </a:rPr>
              <a:t>working</a:t>
            </a:r>
            <a:r>
              <a:rPr lang="fr-FR" baseline="0" dirty="0" smtClean="0">
                <a:solidFill>
                  <a:srgbClr val="000C00"/>
                </a:solidFill>
              </a:rPr>
              <a:t> </a:t>
            </a:r>
            <a:r>
              <a:rPr lang="fr-FR" baseline="0" dirty="0" err="1" smtClean="0">
                <a:solidFill>
                  <a:srgbClr val="000C00"/>
                </a:solidFill>
              </a:rPr>
              <a:t>with</a:t>
            </a:r>
            <a:r>
              <a:rPr lang="fr-FR" baseline="0" dirty="0" smtClean="0">
                <a:solidFill>
                  <a:srgbClr val="000C00"/>
                </a:solidFill>
              </a:rPr>
              <a:t> Electricité de France </a:t>
            </a:r>
            <a:r>
              <a:rPr lang="en-US" dirty="0" smtClean="0"/>
              <a:t>to further</a:t>
            </a:r>
            <a:r>
              <a:rPr lang="en-US" baseline="0" dirty="0" smtClean="0"/>
              <a:t> analyze the </a:t>
            </a:r>
            <a:r>
              <a:rPr lang="en-US" dirty="0" smtClean="0"/>
              <a:t>water and energy nexus and</a:t>
            </a:r>
            <a:r>
              <a:rPr lang="en-US" baseline="0" dirty="0" smtClean="0"/>
              <a:t> the m</a:t>
            </a:r>
            <a:r>
              <a:rPr lang="en-US" dirty="0" smtClean="0"/>
              <a:t>ulti-purpose water uses of hydropower reservoirs.</a:t>
            </a:r>
            <a:endParaRPr lang="en-US" dirty="0" smtClean="0">
              <a:solidFill>
                <a:srgbClr val="000C00"/>
              </a:solidFill>
            </a:endParaRPr>
          </a:p>
          <a:p>
            <a:pPr marL="171450" marR="0" indent="-171450" algn="l" defTabSz="914400" rtl="0" eaLnBrk="1" fontAlgn="auto" latinLnBrk="0" hangingPunct="1">
              <a:lnSpc>
                <a:spcPct val="100000"/>
              </a:lnSpc>
              <a:spcBef>
                <a:spcPct val="0"/>
              </a:spcBef>
              <a:spcAft>
                <a:spcPts val="0"/>
              </a:spcAft>
              <a:buClr>
                <a:srgbClr val="007BAE"/>
              </a:buClr>
              <a:buSzTx/>
              <a:buFont typeface="Arial" pitchFamily="34" charset="0"/>
              <a:buChar char="•"/>
              <a:tabLst/>
              <a:defRPr/>
            </a:pPr>
            <a:endParaRPr lang="fr-FR"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ct val="0"/>
              </a:spcBef>
              <a:spcAft>
                <a:spcPts val="0"/>
              </a:spcAft>
              <a:buClr>
                <a:srgbClr val="007BAE"/>
              </a:buClr>
              <a:buSzTx/>
              <a:buFont typeface="Arial" pitchFamily="34" charset="0"/>
              <a:buChar char="•"/>
              <a:tabLst/>
              <a:defRPr/>
            </a:pPr>
            <a:r>
              <a:rPr lang="fr-FR" altLang="pt-BR" sz="1200" kern="1200" baseline="0" dirty="0" smtClean="0">
                <a:solidFill>
                  <a:schemeClr val="tx1"/>
                </a:solidFill>
                <a:effectLst/>
                <a:latin typeface="+mn-lt"/>
                <a:ea typeface="+mn-ea"/>
                <a:cs typeface="+mn-cs"/>
              </a:rPr>
              <a:t>On Water-</a:t>
            </a:r>
            <a:r>
              <a:rPr lang="fr-FR" altLang="pt-BR" sz="1200" kern="1200" baseline="0" dirty="0" err="1" smtClean="0">
                <a:solidFill>
                  <a:schemeClr val="tx1"/>
                </a:solidFill>
                <a:effectLst/>
                <a:latin typeface="+mn-lt"/>
                <a:ea typeface="+mn-ea"/>
                <a:cs typeface="+mn-cs"/>
              </a:rPr>
              <a:t>related</a:t>
            </a:r>
            <a:r>
              <a:rPr lang="fr-FR" altLang="pt-BR" sz="1200" kern="1200" baseline="0" dirty="0" smtClean="0">
                <a:solidFill>
                  <a:schemeClr val="tx1"/>
                </a:solidFill>
                <a:effectLst/>
                <a:latin typeface="+mn-lt"/>
                <a:ea typeface="+mn-ea"/>
                <a:cs typeface="+mn-cs"/>
              </a:rPr>
              <a:t> </a:t>
            </a:r>
            <a:r>
              <a:rPr lang="fr-FR" altLang="pt-BR" sz="1200" kern="1200" baseline="0" dirty="0" err="1" smtClean="0">
                <a:solidFill>
                  <a:schemeClr val="tx1"/>
                </a:solidFill>
                <a:effectLst/>
                <a:latin typeface="+mn-lt"/>
                <a:ea typeface="+mn-ea"/>
                <a:cs typeface="+mn-cs"/>
              </a:rPr>
              <a:t>disasters</a:t>
            </a:r>
            <a:r>
              <a:rPr lang="fr-FR" altLang="pt-BR" sz="1200" kern="1200" baseline="0" dirty="0" smtClean="0">
                <a:solidFill>
                  <a:schemeClr val="tx1"/>
                </a:solidFill>
                <a:effectLst/>
                <a:latin typeface="+mn-lt"/>
                <a:ea typeface="+mn-ea"/>
                <a:cs typeface="+mn-cs"/>
              </a:rPr>
              <a:t>, the World Water Council </a:t>
            </a:r>
            <a:r>
              <a:rPr lang="fr-FR" altLang="pt-BR" sz="1200" kern="1200" baseline="0" dirty="0" err="1" smtClean="0">
                <a:solidFill>
                  <a:schemeClr val="tx1"/>
                </a:solidFill>
                <a:effectLst/>
                <a:latin typeface="+mn-lt"/>
                <a:ea typeface="+mn-ea"/>
                <a:cs typeface="+mn-cs"/>
              </a:rPr>
              <a:t>is</a:t>
            </a:r>
            <a:r>
              <a:rPr lang="fr-FR" altLang="pt-BR" sz="1200" kern="1200" baseline="0" dirty="0" smtClean="0">
                <a:solidFill>
                  <a:schemeClr val="tx1"/>
                </a:solidFill>
                <a:effectLst/>
                <a:latin typeface="+mn-lt"/>
                <a:ea typeface="+mn-ea"/>
                <a:cs typeface="+mn-cs"/>
              </a:rPr>
              <a:t> an active </a:t>
            </a:r>
            <a:r>
              <a:rPr lang="fr-FR" altLang="pt-BR" sz="1200" kern="1200" baseline="0" dirty="0" err="1" smtClean="0">
                <a:solidFill>
                  <a:schemeClr val="tx1"/>
                </a:solidFill>
                <a:effectLst/>
                <a:latin typeface="+mn-lt"/>
                <a:ea typeface="+mn-ea"/>
                <a:cs typeface="+mn-cs"/>
              </a:rPr>
              <a:t>member</a:t>
            </a:r>
            <a:r>
              <a:rPr lang="fr-FR" altLang="pt-BR" sz="1200" kern="1200" baseline="0" dirty="0" smtClean="0">
                <a:solidFill>
                  <a:schemeClr val="tx1"/>
                </a:solidFill>
                <a:effectLst/>
                <a:latin typeface="+mn-lt"/>
                <a:ea typeface="+mn-ea"/>
                <a:cs typeface="+mn-cs"/>
              </a:rPr>
              <a:t> of the </a:t>
            </a:r>
            <a:r>
              <a:rPr lang="en-US" b="0" dirty="0" smtClean="0"/>
              <a:t>High-Level Expert Panel on Water and Disaster of UNSGAB.</a:t>
            </a:r>
          </a:p>
          <a:p>
            <a:pPr marL="171450" marR="0" indent="-171450" algn="l" defTabSz="914400" rtl="0" eaLnBrk="1" fontAlgn="auto" latinLnBrk="0" hangingPunct="1">
              <a:lnSpc>
                <a:spcPct val="100000"/>
              </a:lnSpc>
              <a:spcBef>
                <a:spcPct val="0"/>
              </a:spcBef>
              <a:spcAft>
                <a:spcPts val="0"/>
              </a:spcAft>
              <a:buClr>
                <a:srgbClr val="007BAE"/>
              </a:buClr>
              <a:buSzTx/>
              <a:buFont typeface="Arial" pitchFamily="34" charset="0"/>
              <a:buChar char="•"/>
              <a:tabLst/>
              <a:defRPr/>
            </a:pPr>
            <a:endParaRPr lang="en-US" b="0" dirty="0" smtClean="0"/>
          </a:p>
          <a:p>
            <a:pPr marL="171450" marR="0" indent="-171450" algn="l" defTabSz="914400" rtl="0" eaLnBrk="1" fontAlgn="auto" latinLnBrk="0" hangingPunct="1">
              <a:lnSpc>
                <a:spcPct val="100000"/>
              </a:lnSpc>
              <a:spcBef>
                <a:spcPct val="0"/>
              </a:spcBef>
              <a:spcAft>
                <a:spcPts val="0"/>
              </a:spcAft>
              <a:buClr>
                <a:srgbClr val="007BAE"/>
              </a:buClr>
              <a:buSzTx/>
              <a:buFont typeface="Arial" pitchFamily="34" charset="0"/>
              <a:buChar char="•"/>
              <a:tabLst/>
              <a:defRPr/>
            </a:pPr>
            <a:r>
              <a:rPr lang="fr-FR" b="0" dirty="0" smtClean="0"/>
              <a:t>On IWRM, the Council</a:t>
            </a:r>
            <a:r>
              <a:rPr lang="fr-FR" b="0" baseline="0" dirty="0" smtClean="0"/>
              <a:t> has set a </a:t>
            </a:r>
            <a:r>
              <a:rPr lang="fr-FR" b="0" baseline="0" dirty="0" err="1" smtClean="0"/>
              <a:t>dedicated</a:t>
            </a:r>
            <a:r>
              <a:rPr lang="fr-FR" b="0" baseline="0" dirty="0" smtClean="0"/>
              <a:t> </a:t>
            </a:r>
            <a:r>
              <a:rPr lang="fr-FR" b="0" baseline="0" dirty="0" err="1" smtClean="0"/>
              <a:t>task</a:t>
            </a:r>
            <a:r>
              <a:rPr lang="fr-FR" b="0" baseline="0" dirty="0" smtClean="0"/>
              <a:t> force </a:t>
            </a:r>
            <a:r>
              <a:rPr lang="en-US" sz="1200" kern="1200" dirty="0" smtClean="0">
                <a:solidFill>
                  <a:schemeClr val="tx1"/>
                </a:solidFill>
                <a:effectLst/>
                <a:latin typeface="+mn-lt"/>
                <a:ea typeface="+mn-ea"/>
                <a:cs typeface="+mn-cs"/>
              </a:rPr>
              <a:t>to mainstream IWRM-thinking in the post-2015 development agenda.</a:t>
            </a:r>
          </a:p>
          <a:p>
            <a:pPr marL="171450" marR="0" indent="-171450" algn="l" defTabSz="914400" rtl="0" eaLnBrk="1" fontAlgn="auto" latinLnBrk="0" hangingPunct="1">
              <a:lnSpc>
                <a:spcPct val="100000"/>
              </a:lnSpc>
              <a:spcBef>
                <a:spcPct val="0"/>
              </a:spcBef>
              <a:spcAft>
                <a:spcPts val="0"/>
              </a:spcAft>
              <a:buClr>
                <a:srgbClr val="007BAE"/>
              </a:buClr>
              <a:buSzTx/>
              <a:buFont typeface="Arial" pitchFamily="34" charset="0"/>
              <a:buChar char="•"/>
              <a:tabLst/>
              <a:defRPr/>
            </a:pPr>
            <a:endParaRPr lang="fr-FR" sz="1200" b="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ct val="0"/>
              </a:spcBef>
              <a:spcAft>
                <a:spcPts val="0"/>
              </a:spcAft>
              <a:buClr>
                <a:srgbClr val="007BAE"/>
              </a:buClr>
              <a:buSzTx/>
              <a:buFont typeface="Arial" pitchFamily="34" charset="0"/>
              <a:buChar char="•"/>
              <a:tabLst/>
              <a:defRPr/>
            </a:pPr>
            <a:endParaRPr lang="en-US" b="0" dirty="0" smtClean="0"/>
          </a:p>
          <a:p>
            <a:pPr marL="171450" marR="0" indent="-171450" algn="l" defTabSz="914400" rtl="0" eaLnBrk="1" fontAlgn="auto" latinLnBrk="0" hangingPunct="1">
              <a:lnSpc>
                <a:spcPct val="100000"/>
              </a:lnSpc>
              <a:spcBef>
                <a:spcPct val="0"/>
              </a:spcBef>
              <a:spcAft>
                <a:spcPts val="0"/>
              </a:spcAft>
              <a:buClr>
                <a:srgbClr val="007BAE"/>
              </a:buClr>
              <a:buSzTx/>
              <a:buFont typeface="Arial" pitchFamily="34" charset="0"/>
              <a:buChar char="•"/>
              <a:tabLst/>
              <a:defRPr/>
            </a:pPr>
            <a:endParaRPr lang="en-US" altLang="pt-BR" sz="1200" dirty="0" smtClean="0"/>
          </a:p>
        </p:txBody>
      </p:sp>
      <p:sp>
        <p:nvSpPr>
          <p:cNvPr id="245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27FA24B-2A53-44C3-8A06-D289689F5528}" type="slidenum">
              <a:rPr lang="fr-FR" altLang="pt-BR" smtClean="0"/>
              <a:pPr eaLnBrk="1" hangingPunct="1">
                <a:spcBef>
                  <a:spcPct val="0"/>
                </a:spcBef>
              </a:pPr>
              <a:t>7</a:t>
            </a:fld>
            <a:endParaRPr lang="fr-FR" altLang="pt-B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lvl="1" algn="just">
              <a:defRPr/>
            </a:pPr>
            <a:r>
              <a:rPr lang="fr-FR" b="0" dirty="0" smtClean="0">
                <a:latin typeface="Arial" pitchFamily="34" charset="0"/>
                <a:cs typeface="Arial" pitchFamily="34" charset="0"/>
              </a:rPr>
              <a:t>The </a:t>
            </a:r>
            <a:r>
              <a:rPr lang="fr-FR" b="0" dirty="0" err="1" smtClean="0">
                <a:latin typeface="Arial" pitchFamily="34" charset="0"/>
                <a:cs typeface="Arial" pitchFamily="34" charset="0"/>
              </a:rPr>
              <a:t>third</a:t>
            </a:r>
            <a:r>
              <a:rPr lang="fr-FR" b="0" dirty="0" smtClean="0">
                <a:latin typeface="Arial" pitchFamily="34" charset="0"/>
                <a:cs typeface="Arial" pitchFamily="34" charset="0"/>
              </a:rPr>
              <a:t> </a:t>
            </a:r>
            <a:r>
              <a:rPr lang="fr-FR" b="0" dirty="0" err="1" smtClean="0">
                <a:latin typeface="Arial" pitchFamily="34" charset="0"/>
                <a:cs typeface="Arial" pitchFamily="34" charset="0"/>
              </a:rPr>
              <a:t>guiding</a:t>
            </a:r>
            <a:r>
              <a:rPr lang="fr-FR" b="0" dirty="0" smtClean="0">
                <a:latin typeface="Arial" pitchFamily="34" charset="0"/>
                <a:cs typeface="Arial" pitchFamily="34" charset="0"/>
              </a:rPr>
              <a:t> </a:t>
            </a:r>
            <a:r>
              <a:rPr lang="fr-FR" b="0" dirty="0" err="1" smtClean="0">
                <a:latin typeface="Arial" pitchFamily="34" charset="0"/>
                <a:cs typeface="Arial" pitchFamily="34" charset="0"/>
              </a:rPr>
              <a:t>principle</a:t>
            </a:r>
            <a:r>
              <a:rPr lang="fr-FR" b="0" dirty="0" smtClean="0">
                <a:latin typeface="Arial" pitchFamily="34" charset="0"/>
                <a:cs typeface="Arial" pitchFamily="34" charset="0"/>
              </a:rPr>
              <a:t> of the Council </a:t>
            </a:r>
            <a:r>
              <a:rPr lang="fr-FR" b="0" dirty="0" err="1" smtClean="0">
                <a:latin typeface="Arial" pitchFamily="34" charset="0"/>
                <a:cs typeface="Arial" pitchFamily="34" charset="0"/>
              </a:rPr>
              <a:t>is</a:t>
            </a:r>
            <a:r>
              <a:rPr lang="fr-FR" b="0" dirty="0" smtClean="0">
                <a:latin typeface="Arial" pitchFamily="34" charset="0"/>
                <a:cs typeface="Arial" pitchFamily="34" charset="0"/>
              </a:rPr>
              <a:t> to </a:t>
            </a:r>
            <a:r>
              <a:rPr lang="fr-FR" b="0" dirty="0" err="1" smtClean="0">
                <a:latin typeface="Arial" pitchFamily="34" charset="0"/>
                <a:cs typeface="Arial" pitchFamily="34" charset="0"/>
              </a:rPr>
              <a:t>co-organize</a:t>
            </a:r>
            <a:r>
              <a:rPr lang="fr-FR" b="0" baseline="0" dirty="0" smtClean="0">
                <a:latin typeface="Arial" pitchFamily="34" charset="0"/>
                <a:cs typeface="Arial" pitchFamily="34" charset="0"/>
              </a:rPr>
              <a:t> </a:t>
            </a:r>
            <a:r>
              <a:rPr lang="fr-FR" b="0" baseline="0" dirty="0" err="1" smtClean="0">
                <a:latin typeface="Arial" pitchFamily="34" charset="0"/>
                <a:cs typeface="Arial" pitchFamily="34" charset="0"/>
              </a:rPr>
              <a:t>with</a:t>
            </a:r>
            <a:r>
              <a:rPr lang="fr-FR" b="0" baseline="0" dirty="0" smtClean="0">
                <a:latin typeface="Arial" pitchFamily="34" charset="0"/>
                <a:cs typeface="Arial" pitchFamily="34" charset="0"/>
              </a:rPr>
              <a:t> a host country the </a:t>
            </a:r>
            <a:r>
              <a:rPr lang="fr-FR" b="0" dirty="0" smtClean="0">
                <a:latin typeface="Arial" pitchFamily="34" charset="0"/>
                <a:cs typeface="Arial" pitchFamily="34" charset="0"/>
              </a:rPr>
              <a:t>World Water Forum. The </a:t>
            </a:r>
            <a:r>
              <a:rPr lang="fr-FR" b="0" dirty="0" err="1" smtClean="0">
                <a:latin typeface="Arial" pitchFamily="34" charset="0"/>
                <a:cs typeface="Arial" pitchFamily="34" charset="0"/>
              </a:rPr>
              <a:t>next</a:t>
            </a:r>
            <a:r>
              <a:rPr lang="fr-FR" b="0" dirty="0" smtClean="0">
                <a:latin typeface="Arial" pitchFamily="34" charset="0"/>
                <a:cs typeface="Arial" pitchFamily="34" charset="0"/>
              </a:rPr>
              <a:t> </a:t>
            </a:r>
            <a:r>
              <a:rPr lang="fr-FR" b="0" dirty="0" err="1" smtClean="0">
                <a:latin typeface="Arial" pitchFamily="34" charset="0"/>
                <a:cs typeface="Arial" pitchFamily="34" charset="0"/>
              </a:rPr>
              <a:t>edition</a:t>
            </a:r>
            <a:r>
              <a:rPr lang="fr-FR" b="0" baseline="0" dirty="0" smtClean="0">
                <a:latin typeface="Arial" pitchFamily="34" charset="0"/>
                <a:cs typeface="Arial" pitchFamily="34" charset="0"/>
              </a:rPr>
              <a:t> </a:t>
            </a:r>
            <a:r>
              <a:rPr lang="fr-FR" b="0" baseline="0" dirty="0" err="1" smtClean="0">
                <a:latin typeface="Arial" pitchFamily="34" charset="0"/>
                <a:cs typeface="Arial" pitchFamily="34" charset="0"/>
              </a:rPr>
              <a:t>will</a:t>
            </a:r>
            <a:r>
              <a:rPr lang="fr-FR" b="0" baseline="0" dirty="0" smtClean="0">
                <a:latin typeface="Arial" pitchFamily="34" charset="0"/>
                <a:cs typeface="Arial" pitchFamily="34" charset="0"/>
              </a:rPr>
              <a:t> </a:t>
            </a:r>
            <a:r>
              <a:rPr lang="fr-FR" b="0" baseline="0" dirty="0" err="1" smtClean="0">
                <a:latin typeface="Arial" pitchFamily="34" charset="0"/>
                <a:cs typeface="Arial" pitchFamily="34" charset="0"/>
              </a:rPr>
              <a:t>be</a:t>
            </a:r>
            <a:r>
              <a:rPr lang="fr-FR" b="0" baseline="0" dirty="0" smtClean="0">
                <a:latin typeface="Arial" pitchFamily="34" charset="0"/>
                <a:cs typeface="Arial" pitchFamily="34" charset="0"/>
              </a:rPr>
              <a:t> </a:t>
            </a:r>
            <a:r>
              <a:rPr lang="fr-FR" b="0" baseline="0" dirty="0" err="1" smtClean="0">
                <a:latin typeface="Arial" pitchFamily="34" charset="0"/>
                <a:cs typeface="Arial" pitchFamily="34" charset="0"/>
              </a:rPr>
              <a:t>held</a:t>
            </a:r>
            <a:r>
              <a:rPr lang="fr-FR" b="0" baseline="0" dirty="0" smtClean="0">
                <a:latin typeface="Arial" pitchFamily="34" charset="0"/>
                <a:cs typeface="Arial" pitchFamily="34" charset="0"/>
              </a:rPr>
              <a:t> </a:t>
            </a:r>
            <a:r>
              <a:rPr lang="fr-FR" b="0" dirty="0" smtClean="0">
                <a:latin typeface="Arial" pitchFamily="34" charset="0"/>
                <a:cs typeface="Arial" pitchFamily="34" charset="0"/>
              </a:rPr>
              <a:t>in </a:t>
            </a:r>
            <a:r>
              <a:rPr lang="fr-FR" b="0" dirty="0" err="1" smtClean="0">
                <a:latin typeface="Arial" pitchFamily="34" charset="0"/>
                <a:cs typeface="Arial" pitchFamily="34" charset="0"/>
              </a:rPr>
              <a:t>Korea</a:t>
            </a:r>
            <a:r>
              <a:rPr lang="fr-FR" b="0" dirty="0" smtClean="0">
                <a:latin typeface="Arial" pitchFamily="34" charset="0"/>
                <a:cs typeface="Arial" pitchFamily="34" charset="0"/>
              </a:rPr>
              <a:t>, in </a:t>
            </a:r>
            <a:r>
              <a:rPr lang="fr-FR" b="0" dirty="0" err="1" smtClean="0">
                <a:latin typeface="Arial" pitchFamily="34" charset="0"/>
                <a:cs typeface="Arial" pitchFamily="34" charset="0"/>
              </a:rPr>
              <a:t>Daegu-Gyeongbuk</a:t>
            </a:r>
            <a:r>
              <a:rPr lang="fr-FR" b="0" dirty="0" smtClean="0">
                <a:latin typeface="Arial" pitchFamily="34" charset="0"/>
                <a:cs typeface="Arial" pitchFamily="34" charset="0"/>
              </a:rPr>
              <a:t> on</a:t>
            </a:r>
            <a:r>
              <a:rPr lang="fr-FR" b="0" baseline="0" dirty="0" smtClean="0">
                <a:latin typeface="Arial" pitchFamily="34" charset="0"/>
                <a:cs typeface="Arial" pitchFamily="34" charset="0"/>
              </a:rPr>
              <a:t> 12-17 April 2015. </a:t>
            </a:r>
            <a:r>
              <a:rPr lang="fr-FR" b="0" dirty="0" smtClean="0">
                <a:latin typeface="Arial" pitchFamily="34" charset="0"/>
                <a:cs typeface="Arial" pitchFamily="34" charset="0"/>
              </a:rPr>
              <a:t> The Forum </a:t>
            </a:r>
            <a:r>
              <a:rPr lang="fr-FR" b="0" dirty="0" err="1" smtClean="0">
                <a:latin typeface="Arial" pitchFamily="34" charset="0"/>
                <a:cs typeface="Arial" pitchFamily="34" charset="0"/>
              </a:rPr>
              <a:t>offers</a:t>
            </a:r>
            <a:r>
              <a:rPr lang="fr-FR" b="0" dirty="0" smtClean="0">
                <a:latin typeface="Arial" pitchFamily="34" charset="0"/>
                <a:cs typeface="Arial" pitchFamily="34" charset="0"/>
              </a:rPr>
              <a:t> a unique </a:t>
            </a:r>
            <a:r>
              <a:rPr lang="fr-FR" b="0" dirty="0" err="1" smtClean="0">
                <a:latin typeface="Arial" pitchFamily="34" charset="0"/>
                <a:cs typeface="Arial" pitchFamily="34" charset="0"/>
              </a:rPr>
              <a:t>opportunity</a:t>
            </a:r>
            <a:r>
              <a:rPr lang="fr-FR" b="0" dirty="0" smtClean="0">
                <a:latin typeface="Arial" pitchFamily="34" charset="0"/>
                <a:cs typeface="Arial" pitchFamily="34" charset="0"/>
              </a:rPr>
              <a:t> to </a:t>
            </a:r>
            <a:r>
              <a:rPr lang="fr-FR" b="0" dirty="0" err="1" smtClean="0">
                <a:latin typeface="Arial" pitchFamily="34" charset="0"/>
                <a:cs typeface="Arial" pitchFamily="34" charset="0"/>
              </a:rPr>
              <a:t>convey</a:t>
            </a:r>
            <a:r>
              <a:rPr lang="fr-FR" b="0" dirty="0" smtClean="0">
                <a:latin typeface="Arial" pitchFamily="34" charset="0"/>
                <a:cs typeface="Arial" pitchFamily="34" charset="0"/>
              </a:rPr>
              <a:t> </a:t>
            </a:r>
            <a:r>
              <a:rPr lang="fr-FR" b="0" dirty="0" err="1" smtClean="0">
                <a:latin typeface="Arial" pitchFamily="34" charset="0"/>
                <a:cs typeface="Arial" pitchFamily="34" charset="0"/>
              </a:rPr>
              <a:t>our</a:t>
            </a:r>
            <a:r>
              <a:rPr lang="fr-FR" b="0" dirty="0" smtClean="0">
                <a:latin typeface="Arial" pitchFamily="34" charset="0"/>
                <a:cs typeface="Arial" pitchFamily="34" charset="0"/>
              </a:rPr>
              <a:t> message and all</a:t>
            </a:r>
            <a:r>
              <a:rPr lang="fr-FR" b="0" baseline="0" dirty="0" smtClean="0">
                <a:latin typeface="Arial" pitchFamily="34" charset="0"/>
                <a:cs typeface="Arial" pitchFamily="34" charset="0"/>
              </a:rPr>
              <a:t> the </a:t>
            </a:r>
            <a:r>
              <a:rPr lang="fr-FR" b="0" baseline="0" dirty="0" err="1" smtClean="0">
                <a:latin typeface="Arial" pitchFamily="34" charset="0"/>
                <a:cs typeface="Arial" pitchFamily="34" charset="0"/>
              </a:rPr>
              <a:t>commited</a:t>
            </a:r>
            <a:r>
              <a:rPr lang="fr-FR" b="0" baseline="0" dirty="0" smtClean="0">
                <a:latin typeface="Arial" pitchFamily="34" charset="0"/>
                <a:cs typeface="Arial" pitchFamily="34" charset="0"/>
              </a:rPr>
              <a:t> </a:t>
            </a:r>
            <a:r>
              <a:rPr lang="fr-FR" b="0" baseline="0" dirty="0" err="1" smtClean="0">
                <a:latin typeface="Arial" pitchFamily="34" charset="0"/>
                <a:cs typeface="Arial" pitchFamily="34" charset="0"/>
              </a:rPr>
              <a:t>stakeholders</a:t>
            </a:r>
            <a:r>
              <a:rPr lang="fr-FR" b="0" baseline="0" dirty="0" smtClean="0">
                <a:latin typeface="Arial" pitchFamily="34" charset="0"/>
                <a:cs typeface="Arial" pitchFamily="34" charset="0"/>
              </a:rPr>
              <a:t> of the global water </a:t>
            </a:r>
            <a:r>
              <a:rPr lang="fr-FR" b="0" baseline="0" dirty="0" err="1" smtClean="0">
                <a:latin typeface="Arial" pitchFamily="34" charset="0"/>
                <a:cs typeface="Arial" pitchFamily="34" charset="0"/>
              </a:rPr>
              <a:t>community</a:t>
            </a:r>
            <a:r>
              <a:rPr lang="fr-FR" b="0" baseline="0" dirty="0" smtClean="0">
                <a:latin typeface="Arial" pitchFamily="34" charset="0"/>
                <a:cs typeface="Arial" pitchFamily="34" charset="0"/>
              </a:rPr>
              <a:t>. </a:t>
            </a:r>
            <a:endParaRPr lang="fr-FR" b="0" dirty="0" smtClean="0">
              <a:latin typeface="Arial" pitchFamily="34" charset="0"/>
              <a:cs typeface="Arial" pitchFamily="34" charset="0"/>
            </a:endParaRPr>
          </a:p>
          <a:p>
            <a:pPr marL="0" lvl="1" algn="just">
              <a:defRPr/>
            </a:pPr>
            <a:endParaRPr lang="fr-FR" b="1" dirty="0" smtClean="0">
              <a:latin typeface="Arial" pitchFamily="34" charset="0"/>
              <a:cs typeface="Arial" pitchFamily="34" charset="0"/>
            </a:endParaRPr>
          </a:p>
          <a:p>
            <a:pPr marL="0" lvl="1" algn="just">
              <a:defRPr/>
            </a:pPr>
            <a:endParaRPr lang="en-US" dirty="0" smtClean="0">
              <a:latin typeface="Arial" pitchFamily="34" charset="0"/>
              <a:cs typeface="Arial" pitchFamily="34" charset="0"/>
            </a:endParaRPr>
          </a:p>
          <a:p>
            <a:pPr marL="171450" indent="-171450" algn="just">
              <a:buFont typeface="Arial" pitchFamily="34" charset="0"/>
              <a:buChar char="•"/>
              <a:defRPr/>
            </a:pPr>
            <a:r>
              <a:rPr lang="en-US" dirty="0" smtClean="0">
                <a:latin typeface="Arial" pitchFamily="34" charset="0"/>
                <a:cs typeface="Arial" pitchFamily="34" charset="0"/>
              </a:rPr>
              <a:t>Indeed, the World Water Forum is the </a:t>
            </a:r>
            <a:r>
              <a:rPr lang="fr-FR" dirty="0" err="1" smtClean="0">
                <a:latin typeface="Arial" pitchFamily="34" charset="0"/>
                <a:cs typeface="Arial" pitchFamily="34" charset="0"/>
              </a:rPr>
              <a:t>largest</a:t>
            </a:r>
            <a:r>
              <a:rPr lang="fr-FR" dirty="0" smtClean="0">
                <a:latin typeface="Arial" pitchFamily="34" charset="0"/>
                <a:cs typeface="Arial" pitchFamily="34" charset="0"/>
              </a:rPr>
              <a:t> international </a:t>
            </a:r>
            <a:r>
              <a:rPr lang="fr-FR" dirty="0" err="1" smtClean="0">
                <a:latin typeface="Arial" pitchFamily="34" charset="0"/>
                <a:cs typeface="Arial" pitchFamily="34" charset="0"/>
              </a:rPr>
              <a:t>event</a:t>
            </a:r>
            <a:r>
              <a:rPr lang="fr-FR" dirty="0" smtClean="0">
                <a:latin typeface="Arial" pitchFamily="34" charset="0"/>
                <a:cs typeface="Arial" pitchFamily="34" charset="0"/>
              </a:rPr>
              <a:t> in the </a:t>
            </a:r>
            <a:r>
              <a:rPr lang="fr-FR" dirty="0" err="1" smtClean="0">
                <a:latin typeface="Arial" pitchFamily="34" charset="0"/>
                <a:cs typeface="Arial" pitchFamily="34" charset="0"/>
              </a:rPr>
              <a:t>field</a:t>
            </a:r>
            <a:r>
              <a:rPr lang="fr-FR" dirty="0" smtClean="0">
                <a:latin typeface="Arial" pitchFamily="34" charset="0"/>
                <a:cs typeface="Arial" pitchFamily="34" charset="0"/>
              </a:rPr>
              <a:t> of water. </a:t>
            </a:r>
          </a:p>
          <a:p>
            <a:pPr marL="0" indent="0" algn="just">
              <a:buFont typeface="Arial" pitchFamily="34" charset="0"/>
              <a:buNone/>
              <a:defRPr/>
            </a:pPr>
            <a:endParaRPr lang="fr-FR" dirty="0" smtClean="0">
              <a:latin typeface="Arial" pitchFamily="34" charset="0"/>
              <a:cs typeface="Arial" pitchFamily="34" charset="0"/>
            </a:endParaRPr>
          </a:p>
          <a:p>
            <a:pPr marL="171450" indent="-171450" algn="just">
              <a:buFont typeface="Arial" pitchFamily="34" charset="0"/>
              <a:buChar char="•"/>
              <a:defRPr/>
            </a:pPr>
            <a:r>
              <a:rPr lang="fr-FR" dirty="0" smtClean="0">
                <a:latin typeface="Arial" pitchFamily="34" charset="0"/>
                <a:cs typeface="Arial" pitchFamily="34" charset="0"/>
              </a:rPr>
              <a:t>20,000 participants </a:t>
            </a:r>
            <a:r>
              <a:rPr lang="fr-FR" dirty="0" err="1" smtClean="0">
                <a:latin typeface="Arial" pitchFamily="34" charset="0"/>
                <a:cs typeface="Arial" pitchFamily="34" charset="0"/>
              </a:rPr>
              <a:t>from</a:t>
            </a:r>
            <a:r>
              <a:rPr lang="fr-FR" dirty="0" smtClean="0">
                <a:latin typeface="Arial" pitchFamily="34" charset="0"/>
                <a:cs typeface="Arial" pitchFamily="34" charset="0"/>
              </a:rPr>
              <a:t> 173 countries </a:t>
            </a:r>
            <a:r>
              <a:rPr lang="fr-FR" dirty="0" err="1" smtClean="0">
                <a:latin typeface="Arial" pitchFamily="34" charset="0"/>
                <a:cs typeface="Arial" pitchFamily="34" charset="0"/>
              </a:rPr>
              <a:t>attended</a:t>
            </a:r>
            <a:r>
              <a:rPr lang="fr-FR" dirty="0" smtClean="0">
                <a:latin typeface="Arial" pitchFamily="34" charset="0"/>
                <a:cs typeface="Arial" pitchFamily="34" charset="0"/>
              </a:rPr>
              <a:t> the last </a:t>
            </a:r>
            <a:r>
              <a:rPr lang="fr-FR" dirty="0" err="1" smtClean="0">
                <a:latin typeface="Arial" pitchFamily="34" charset="0"/>
                <a:cs typeface="Arial" pitchFamily="34" charset="0"/>
              </a:rPr>
              <a:t>edition</a:t>
            </a:r>
            <a:r>
              <a:rPr lang="fr-FR" dirty="0" smtClean="0">
                <a:latin typeface="Arial" pitchFamily="34" charset="0"/>
                <a:cs typeface="Arial" pitchFamily="34" charset="0"/>
              </a:rPr>
              <a:t> in 2012. </a:t>
            </a:r>
            <a:r>
              <a:rPr lang="fr-FR" dirty="0" err="1" smtClean="0">
                <a:latin typeface="Arial" pitchFamily="34" charset="0"/>
                <a:cs typeface="Arial" pitchFamily="34" charset="0"/>
              </a:rPr>
              <a:t>Heads</a:t>
            </a:r>
            <a:r>
              <a:rPr lang="fr-FR" dirty="0" smtClean="0">
                <a:latin typeface="Arial" pitchFamily="34" charset="0"/>
                <a:cs typeface="Arial" pitchFamily="34" charset="0"/>
              </a:rPr>
              <a:t> of State, </a:t>
            </a:r>
            <a:r>
              <a:rPr lang="fr-FR" dirty="0" err="1" smtClean="0">
                <a:latin typeface="Arial" pitchFamily="34" charset="0"/>
                <a:cs typeface="Arial" pitchFamily="34" charset="0"/>
              </a:rPr>
              <a:t>Ministers</a:t>
            </a:r>
            <a:r>
              <a:rPr lang="fr-FR" dirty="0" smtClean="0">
                <a:latin typeface="Arial" pitchFamily="34" charset="0"/>
                <a:cs typeface="Arial" pitchFamily="34" charset="0"/>
              </a:rPr>
              <a:t>, </a:t>
            </a:r>
            <a:r>
              <a:rPr lang="fr-FR" dirty="0" err="1" smtClean="0">
                <a:latin typeface="Arial" pitchFamily="34" charset="0"/>
                <a:cs typeface="Arial" pitchFamily="34" charset="0"/>
              </a:rPr>
              <a:t>Mayors</a:t>
            </a:r>
            <a:r>
              <a:rPr lang="fr-FR" dirty="0" smtClean="0">
                <a:latin typeface="Arial" pitchFamily="34" charset="0"/>
                <a:cs typeface="Arial" pitchFamily="34" charset="0"/>
              </a:rPr>
              <a:t>, </a:t>
            </a:r>
            <a:r>
              <a:rPr lang="fr-FR" dirty="0" err="1" smtClean="0">
                <a:latin typeface="Arial" pitchFamily="34" charset="0"/>
                <a:cs typeface="Arial" pitchFamily="34" charset="0"/>
              </a:rPr>
              <a:t>Parliamentarians</a:t>
            </a:r>
            <a:r>
              <a:rPr lang="fr-FR" dirty="0" smtClean="0">
                <a:latin typeface="Arial" pitchFamily="34" charset="0"/>
                <a:cs typeface="Arial" pitchFamily="34" charset="0"/>
              </a:rPr>
              <a:t> </a:t>
            </a:r>
            <a:r>
              <a:rPr lang="fr-FR" dirty="0" err="1" smtClean="0">
                <a:latin typeface="Arial" pitchFamily="34" charset="0"/>
                <a:cs typeface="Arial" pitchFamily="34" charset="0"/>
              </a:rPr>
              <a:t>attended</a:t>
            </a:r>
            <a:r>
              <a:rPr lang="fr-FR" dirty="0" smtClean="0">
                <a:latin typeface="Arial" pitchFamily="34" charset="0"/>
                <a:cs typeface="Arial" pitchFamily="34" charset="0"/>
              </a:rPr>
              <a:t> </a:t>
            </a:r>
            <a:r>
              <a:rPr lang="fr-FR" dirty="0" err="1" smtClean="0">
                <a:latin typeface="Arial" pitchFamily="34" charset="0"/>
                <a:cs typeface="Arial" pitchFamily="34" charset="0"/>
              </a:rPr>
              <a:t>alongside</a:t>
            </a:r>
            <a:r>
              <a:rPr lang="fr-FR" dirty="0" smtClean="0">
                <a:latin typeface="Arial" pitchFamily="34" charset="0"/>
                <a:cs typeface="Arial" pitchFamily="34" charset="0"/>
              </a:rPr>
              <a:t> the water </a:t>
            </a:r>
            <a:r>
              <a:rPr lang="fr-FR" dirty="0" err="1" smtClean="0">
                <a:latin typeface="Arial" pitchFamily="34" charset="0"/>
                <a:cs typeface="Arial" pitchFamily="34" charset="0"/>
              </a:rPr>
              <a:t>community</a:t>
            </a:r>
            <a:r>
              <a:rPr lang="fr-FR" dirty="0" smtClean="0">
                <a:latin typeface="Arial" pitchFamily="34" charset="0"/>
                <a:cs typeface="Arial" pitchFamily="34" charset="0"/>
              </a:rPr>
              <a:t> and the public </a:t>
            </a:r>
            <a:r>
              <a:rPr lang="fr-FR" dirty="0" err="1" smtClean="0">
                <a:latin typeface="Arial" pitchFamily="34" charset="0"/>
                <a:cs typeface="Arial" pitchFamily="34" charset="0"/>
              </a:rPr>
              <a:t>at</a:t>
            </a:r>
            <a:r>
              <a:rPr lang="fr-FR" dirty="0" smtClean="0">
                <a:latin typeface="Arial" pitchFamily="34" charset="0"/>
                <a:cs typeface="Arial" pitchFamily="34" charset="0"/>
              </a:rPr>
              <a:t> large. </a:t>
            </a:r>
          </a:p>
          <a:p>
            <a:pPr marL="0" indent="0" algn="just">
              <a:buFont typeface="Arial" pitchFamily="34" charset="0"/>
              <a:buNone/>
              <a:defRPr/>
            </a:pPr>
            <a:endParaRPr lang="fr-FR" dirty="0" smtClean="0">
              <a:latin typeface="Arial" pitchFamily="34" charset="0"/>
              <a:cs typeface="Arial" pitchFamily="34" charset="0"/>
            </a:endParaRPr>
          </a:p>
          <a:p>
            <a:pPr marL="171450" indent="-171450" algn="just">
              <a:buFont typeface="Arial" pitchFamily="34" charset="0"/>
              <a:buChar char="•"/>
              <a:defRPr/>
            </a:pPr>
            <a:r>
              <a:rPr lang="fr-FR" dirty="0" smtClean="0">
                <a:latin typeface="Arial" pitchFamily="34" charset="0"/>
                <a:cs typeface="Arial" pitchFamily="34" charset="0"/>
              </a:rPr>
              <a:t>The first World Water Forum </a:t>
            </a:r>
            <a:r>
              <a:rPr lang="fr-FR" dirty="0" err="1" smtClean="0">
                <a:latin typeface="Arial" pitchFamily="34" charset="0"/>
                <a:cs typeface="Arial" pitchFamily="34" charset="0"/>
              </a:rPr>
              <a:t>took</a:t>
            </a:r>
            <a:r>
              <a:rPr lang="fr-FR" dirty="0" smtClean="0">
                <a:latin typeface="Arial" pitchFamily="34" charset="0"/>
                <a:cs typeface="Arial" pitchFamily="34" charset="0"/>
              </a:rPr>
              <a:t> place in </a:t>
            </a:r>
            <a:r>
              <a:rPr lang="fr-FR" dirty="0" err="1" smtClean="0">
                <a:latin typeface="Arial" pitchFamily="34" charset="0"/>
                <a:cs typeface="Arial" pitchFamily="34" charset="0"/>
              </a:rPr>
              <a:t>Marrakesh</a:t>
            </a:r>
            <a:r>
              <a:rPr lang="fr-FR" dirty="0" smtClean="0">
                <a:latin typeface="Arial" pitchFamily="34" charset="0"/>
                <a:cs typeface="Arial" pitchFamily="34" charset="0"/>
              </a:rPr>
              <a:t>, </a:t>
            </a:r>
            <a:r>
              <a:rPr lang="fr-FR" dirty="0" err="1" smtClean="0">
                <a:latin typeface="Arial" pitchFamily="34" charset="0"/>
                <a:cs typeface="Arial" pitchFamily="34" charset="0"/>
              </a:rPr>
              <a:t>Morrocco</a:t>
            </a:r>
            <a:r>
              <a:rPr lang="fr-FR" dirty="0" smtClean="0">
                <a:latin typeface="Arial" pitchFamily="34" charset="0"/>
                <a:cs typeface="Arial" pitchFamily="34" charset="0"/>
              </a:rPr>
              <a:t> in 1997 </a:t>
            </a:r>
            <a:r>
              <a:rPr lang="fr-FR" dirty="0" err="1" smtClean="0">
                <a:latin typeface="Arial" pitchFamily="34" charset="0"/>
                <a:cs typeface="Arial" pitchFamily="34" charset="0"/>
              </a:rPr>
              <a:t>followed</a:t>
            </a:r>
            <a:r>
              <a:rPr lang="fr-FR" dirty="0" smtClean="0">
                <a:latin typeface="Arial" pitchFamily="34" charset="0"/>
                <a:cs typeface="Arial" pitchFamily="34" charset="0"/>
              </a:rPr>
              <a:t> by the </a:t>
            </a:r>
            <a:r>
              <a:rPr lang="fr-FR" dirty="0" err="1" smtClean="0">
                <a:latin typeface="Arial" pitchFamily="34" charset="0"/>
                <a:cs typeface="Arial" pitchFamily="34" charset="0"/>
              </a:rPr>
              <a:t>The</a:t>
            </a:r>
            <a:r>
              <a:rPr lang="fr-FR" dirty="0" smtClean="0">
                <a:latin typeface="Arial" pitchFamily="34" charset="0"/>
                <a:cs typeface="Arial" pitchFamily="34" charset="0"/>
              </a:rPr>
              <a:t> Hague, the </a:t>
            </a:r>
            <a:r>
              <a:rPr lang="fr-FR" dirty="0" err="1" smtClean="0">
                <a:latin typeface="Arial" pitchFamily="34" charset="0"/>
                <a:cs typeface="Arial" pitchFamily="34" charset="0"/>
              </a:rPr>
              <a:t>Netherlands</a:t>
            </a:r>
            <a:r>
              <a:rPr lang="fr-FR" dirty="0" smtClean="0">
                <a:latin typeface="Arial" pitchFamily="34" charset="0"/>
                <a:cs typeface="Arial" pitchFamily="34" charset="0"/>
              </a:rPr>
              <a:t> in 2000; Kyoto, </a:t>
            </a:r>
            <a:r>
              <a:rPr lang="fr-FR" dirty="0" err="1" smtClean="0">
                <a:latin typeface="Arial" pitchFamily="34" charset="0"/>
                <a:cs typeface="Arial" pitchFamily="34" charset="0"/>
              </a:rPr>
              <a:t>Japan</a:t>
            </a:r>
            <a:r>
              <a:rPr lang="fr-FR" dirty="0" smtClean="0">
                <a:latin typeface="Arial" pitchFamily="34" charset="0"/>
                <a:cs typeface="Arial" pitchFamily="34" charset="0"/>
              </a:rPr>
              <a:t> in 2003; Mexico City, Mexico in 2006; Istanbul, </a:t>
            </a:r>
            <a:r>
              <a:rPr lang="fr-FR" dirty="0" err="1" smtClean="0">
                <a:latin typeface="Arial" pitchFamily="34" charset="0"/>
                <a:cs typeface="Arial" pitchFamily="34" charset="0"/>
              </a:rPr>
              <a:t>Turkey</a:t>
            </a:r>
            <a:r>
              <a:rPr lang="fr-FR" dirty="0" smtClean="0">
                <a:latin typeface="Arial" pitchFamily="34" charset="0"/>
                <a:cs typeface="Arial" pitchFamily="34" charset="0"/>
              </a:rPr>
              <a:t> in 2009 and Marseille, France in 2012. The </a:t>
            </a:r>
            <a:r>
              <a:rPr lang="fr-FR" dirty="0" err="1" smtClean="0">
                <a:latin typeface="Arial" pitchFamily="34" charset="0"/>
                <a:cs typeface="Arial" pitchFamily="34" charset="0"/>
              </a:rPr>
              <a:t>next</a:t>
            </a:r>
            <a:r>
              <a:rPr lang="fr-FR" dirty="0" smtClean="0">
                <a:latin typeface="Arial" pitchFamily="34" charset="0"/>
                <a:cs typeface="Arial" pitchFamily="34" charset="0"/>
              </a:rPr>
              <a:t> one </a:t>
            </a:r>
            <a:r>
              <a:rPr lang="fr-FR" dirty="0" err="1" smtClean="0">
                <a:latin typeface="Arial" pitchFamily="34" charset="0"/>
                <a:cs typeface="Arial" pitchFamily="34" charset="0"/>
              </a:rPr>
              <a:t>will</a:t>
            </a:r>
            <a:r>
              <a:rPr lang="fr-FR" dirty="0" smtClean="0">
                <a:latin typeface="Arial" pitchFamily="34" charset="0"/>
                <a:cs typeface="Arial" pitchFamily="34" charset="0"/>
              </a:rPr>
              <a:t> </a:t>
            </a:r>
            <a:r>
              <a:rPr lang="fr-FR" dirty="0" err="1" smtClean="0">
                <a:latin typeface="Arial" pitchFamily="34" charset="0"/>
                <a:cs typeface="Arial" pitchFamily="34" charset="0"/>
              </a:rPr>
              <a:t>be</a:t>
            </a:r>
            <a:r>
              <a:rPr lang="fr-FR" dirty="0" smtClean="0">
                <a:latin typeface="Arial" pitchFamily="34" charset="0"/>
                <a:cs typeface="Arial" pitchFamily="34" charset="0"/>
              </a:rPr>
              <a:t> </a:t>
            </a:r>
            <a:r>
              <a:rPr lang="fr-FR" dirty="0" err="1" smtClean="0">
                <a:latin typeface="Arial" pitchFamily="34" charset="0"/>
                <a:cs typeface="Arial" pitchFamily="34" charset="0"/>
              </a:rPr>
              <a:t>held</a:t>
            </a:r>
            <a:r>
              <a:rPr lang="fr-FR" dirty="0" smtClean="0">
                <a:latin typeface="Arial" pitchFamily="34" charset="0"/>
                <a:cs typeface="Arial" pitchFamily="34" charset="0"/>
              </a:rPr>
              <a:t> in Daegu-</a:t>
            </a:r>
            <a:r>
              <a:rPr lang="fr-FR" dirty="0" err="1" smtClean="0">
                <a:latin typeface="Arial" pitchFamily="34" charset="0"/>
                <a:cs typeface="Arial" pitchFamily="34" charset="0"/>
              </a:rPr>
              <a:t>Gyeongbuk</a:t>
            </a:r>
            <a:r>
              <a:rPr lang="fr-FR" dirty="0" smtClean="0">
                <a:latin typeface="Arial" pitchFamily="34" charset="0"/>
                <a:cs typeface="Arial" pitchFamily="34" charset="0"/>
              </a:rPr>
              <a:t>, </a:t>
            </a:r>
            <a:r>
              <a:rPr lang="fr-FR" dirty="0" err="1" smtClean="0">
                <a:latin typeface="Arial" pitchFamily="34" charset="0"/>
                <a:cs typeface="Arial" pitchFamily="34" charset="0"/>
              </a:rPr>
              <a:t>Republic</a:t>
            </a:r>
            <a:r>
              <a:rPr lang="fr-FR" dirty="0" smtClean="0">
                <a:latin typeface="Arial" pitchFamily="34" charset="0"/>
                <a:cs typeface="Arial" pitchFamily="34" charset="0"/>
              </a:rPr>
              <a:t> of </a:t>
            </a:r>
            <a:r>
              <a:rPr lang="fr-FR" dirty="0" err="1" smtClean="0">
                <a:latin typeface="Arial" pitchFamily="34" charset="0"/>
                <a:cs typeface="Arial" pitchFamily="34" charset="0"/>
              </a:rPr>
              <a:t>Korea</a:t>
            </a:r>
            <a:r>
              <a:rPr lang="fr-FR" dirty="0" smtClean="0">
                <a:latin typeface="Arial" pitchFamily="34" charset="0"/>
                <a:cs typeface="Arial" pitchFamily="34" charset="0"/>
              </a:rPr>
              <a:t> in 2015,</a:t>
            </a:r>
            <a:r>
              <a:rPr lang="fr-FR" baseline="0" dirty="0" smtClean="0">
                <a:latin typeface="Arial" pitchFamily="34" charset="0"/>
                <a:cs typeface="Arial" pitchFamily="34" charset="0"/>
              </a:rPr>
              <a:t> </a:t>
            </a:r>
            <a:r>
              <a:rPr lang="fr-FR" baseline="0" dirty="0" err="1" smtClean="0">
                <a:latin typeface="Arial" pitchFamily="34" charset="0"/>
                <a:cs typeface="Arial" pitchFamily="34" charset="0"/>
              </a:rPr>
              <a:t>followed</a:t>
            </a:r>
            <a:r>
              <a:rPr lang="fr-FR" baseline="0" dirty="0" smtClean="0">
                <a:latin typeface="Arial" pitchFamily="34" charset="0"/>
                <a:cs typeface="Arial" pitchFamily="34" charset="0"/>
              </a:rPr>
              <a:t> by Brasilia, </a:t>
            </a:r>
            <a:r>
              <a:rPr lang="fr-FR" baseline="0" dirty="0" err="1" smtClean="0">
                <a:latin typeface="Arial" pitchFamily="34" charset="0"/>
                <a:cs typeface="Arial" pitchFamily="34" charset="0"/>
              </a:rPr>
              <a:t>Brazil</a:t>
            </a:r>
            <a:r>
              <a:rPr lang="fr-FR" baseline="0" dirty="0" smtClean="0">
                <a:latin typeface="Arial" pitchFamily="34" charset="0"/>
                <a:cs typeface="Arial" pitchFamily="34" charset="0"/>
              </a:rPr>
              <a:t> in 2018.</a:t>
            </a:r>
            <a:endParaRPr lang="fr-FR" dirty="0" smtClean="0">
              <a:latin typeface="Arial" pitchFamily="34" charset="0"/>
              <a:cs typeface="Arial" pitchFamily="34" charset="0"/>
            </a:endParaRPr>
          </a:p>
          <a:p>
            <a:pPr marL="171450" indent="-171450" algn="just">
              <a:buFont typeface="Arial" pitchFamily="34" charset="0"/>
              <a:buChar char="•"/>
              <a:defRPr/>
            </a:pPr>
            <a:endParaRPr lang="fr-FR" dirty="0" smtClean="0">
              <a:latin typeface="Arial" pitchFamily="34" charset="0"/>
              <a:cs typeface="Arial" pitchFamily="34" charset="0"/>
            </a:endParaRPr>
          </a:p>
          <a:p>
            <a:pPr marL="171450" indent="-171450" algn="just">
              <a:buFont typeface="Arial" pitchFamily="34" charset="0"/>
              <a:buChar char="•"/>
              <a:defRPr/>
            </a:pPr>
            <a:r>
              <a:rPr lang="fr-FR" dirty="0" smtClean="0">
                <a:latin typeface="Arial" pitchFamily="34" charset="0"/>
                <a:cs typeface="Arial" pitchFamily="34" charset="0"/>
              </a:rPr>
              <a:t>The Forum </a:t>
            </a:r>
            <a:r>
              <a:rPr lang="fr-FR" dirty="0" err="1" smtClean="0">
                <a:latin typeface="Arial" pitchFamily="34" charset="0"/>
                <a:cs typeface="Arial" pitchFamily="34" charset="0"/>
              </a:rPr>
              <a:t>is</a:t>
            </a:r>
            <a:r>
              <a:rPr lang="fr-FR" dirty="0" smtClean="0">
                <a:latin typeface="Arial" pitchFamily="34" charset="0"/>
                <a:cs typeface="Arial" pitchFamily="34" charset="0"/>
              </a:rPr>
              <a:t> THE international meeting place for water.</a:t>
            </a:r>
          </a:p>
          <a:p>
            <a:pPr marL="0" indent="0" algn="just">
              <a:buFont typeface="Arial" pitchFamily="34" charset="0"/>
              <a:buNone/>
              <a:defRPr/>
            </a:pPr>
            <a:endParaRPr lang="fr-FR" dirty="0" smtClean="0">
              <a:latin typeface="Arial" pitchFamily="34" charset="0"/>
              <a:cs typeface="Arial" pitchFamily="34" charset="0"/>
            </a:endParaRPr>
          </a:p>
          <a:p>
            <a:pPr marL="171450" indent="-171450" algn="just">
              <a:buFont typeface="Arial" pitchFamily="34" charset="0"/>
              <a:buChar char="•"/>
              <a:defRPr/>
            </a:pPr>
            <a:r>
              <a:rPr lang="fr-FR" dirty="0" smtClean="0">
                <a:latin typeface="Arial" pitchFamily="34" charset="0"/>
                <a:cs typeface="Arial" pitchFamily="34" charset="0"/>
              </a:rPr>
              <a:t>It </a:t>
            </a:r>
            <a:r>
              <a:rPr lang="fr-FR" dirty="0" err="1" smtClean="0">
                <a:latin typeface="Arial" pitchFamily="34" charset="0"/>
                <a:cs typeface="Arial" pitchFamily="34" charset="0"/>
              </a:rPr>
              <a:t>raises</a:t>
            </a:r>
            <a:r>
              <a:rPr lang="fr-FR" dirty="0" smtClean="0">
                <a:latin typeface="Arial" pitchFamily="34" charset="0"/>
                <a:cs typeface="Arial" pitchFamily="34" charset="0"/>
              </a:rPr>
              <a:t> </a:t>
            </a:r>
            <a:r>
              <a:rPr lang="fr-FR" dirty="0" err="1" smtClean="0">
                <a:latin typeface="Arial" pitchFamily="34" charset="0"/>
                <a:cs typeface="Arial" pitchFamily="34" charset="0"/>
              </a:rPr>
              <a:t>awareness</a:t>
            </a:r>
            <a:r>
              <a:rPr lang="fr-FR" dirty="0" smtClean="0">
                <a:latin typeface="Arial" pitchFamily="34" charset="0"/>
                <a:cs typeface="Arial" pitchFamily="34" charset="0"/>
              </a:rPr>
              <a:t> of </a:t>
            </a:r>
            <a:r>
              <a:rPr lang="fr-FR" dirty="0" err="1" smtClean="0">
                <a:latin typeface="Arial" pitchFamily="34" charset="0"/>
                <a:cs typeface="Arial" pitchFamily="34" charset="0"/>
              </a:rPr>
              <a:t>politicians</a:t>
            </a:r>
            <a:r>
              <a:rPr lang="fr-FR" dirty="0" smtClean="0">
                <a:latin typeface="Arial" pitchFamily="34" charset="0"/>
                <a:cs typeface="Arial" pitchFamily="34" charset="0"/>
              </a:rPr>
              <a:t>, leaders and the public on water issues and solutions. </a:t>
            </a:r>
          </a:p>
          <a:p>
            <a:pPr marL="0" indent="0" algn="just">
              <a:buFont typeface="Arial" pitchFamily="34" charset="0"/>
              <a:buNone/>
              <a:defRPr/>
            </a:pPr>
            <a:endParaRPr lang="fr-FR" dirty="0" smtClean="0">
              <a:latin typeface="Arial" pitchFamily="34" charset="0"/>
              <a:cs typeface="Arial" pitchFamily="34" charset="0"/>
            </a:endParaRPr>
          </a:p>
          <a:p>
            <a:pPr marL="171450" indent="-171450" algn="just">
              <a:buFont typeface="Arial" pitchFamily="34" charset="0"/>
              <a:buChar char="•"/>
              <a:defRPr/>
            </a:pPr>
            <a:r>
              <a:rPr lang="fr-FR" dirty="0" smtClean="0">
                <a:latin typeface="Arial" pitchFamily="34" charset="0"/>
                <a:cs typeface="Arial" pitchFamily="34" charset="0"/>
              </a:rPr>
              <a:t>It </a:t>
            </a:r>
            <a:r>
              <a:rPr lang="fr-FR" dirty="0" err="1" smtClean="0">
                <a:latin typeface="Arial" pitchFamily="34" charset="0"/>
                <a:cs typeface="Arial" pitchFamily="34" charset="0"/>
              </a:rPr>
              <a:t>also</a:t>
            </a:r>
            <a:r>
              <a:rPr lang="fr-FR" dirty="0" smtClean="0">
                <a:latin typeface="Arial" pitchFamily="34" charset="0"/>
                <a:cs typeface="Arial" pitchFamily="34" charset="0"/>
              </a:rPr>
              <a:t> </a:t>
            </a:r>
            <a:r>
              <a:rPr lang="fr-FR" dirty="0" err="1" smtClean="0">
                <a:latin typeface="Arial" pitchFamily="34" charset="0"/>
                <a:cs typeface="Arial" pitchFamily="34" charset="0"/>
              </a:rPr>
              <a:t>reinforces</a:t>
            </a:r>
            <a:r>
              <a:rPr lang="fr-FR" dirty="0" smtClean="0">
                <a:latin typeface="Arial" pitchFamily="34" charset="0"/>
                <a:cs typeface="Arial" pitchFamily="34" charset="0"/>
              </a:rPr>
              <a:t> dialogue </a:t>
            </a:r>
            <a:r>
              <a:rPr lang="fr-FR" dirty="0" err="1" smtClean="0">
                <a:latin typeface="Arial" pitchFamily="34" charset="0"/>
                <a:cs typeface="Arial" pitchFamily="34" charset="0"/>
              </a:rPr>
              <a:t>between</a:t>
            </a:r>
            <a:r>
              <a:rPr lang="fr-FR" dirty="0" smtClean="0">
                <a:latin typeface="Arial" pitchFamily="34" charset="0"/>
                <a:cs typeface="Arial" pitchFamily="34" charset="0"/>
              </a:rPr>
              <a:t> all </a:t>
            </a:r>
            <a:r>
              <a:rPr lang="fr-FR" dirty="0" err="1" smtClean="0">
                <a:latin typeface="Arial" pitchFamily="34" charset="0"/>
                <a:cs typeface="Arial" pitchFamily="34" charset="0"/>
              </a:rPr>
              <a:t>stakeholders</a:t>
            </a:r>
            <a:r>
              <a:rPr lang="fr-FR" dirty="0" smtClean="0">
                <a:latin typeface="Arial" pitchFamily="34" charset="0"/>
                <a:cs typeface="Arial" pitchFamily="34" charset="0"/>
              </a:rPr>
              <a:t> </a:t>
            </a:r>
            <a:r>
              <a:rPr lang="fr-FR" dirty="0" err="1" smtClean="0">
                <a:latin typeface="Arial" pitchFamily="34" charset="0"/>
                <a:cs typeface="Arial" pitchFamily="34" charset="0"/>
              </a:rPr>
              <a:t>through</a:t>
            </a:r>
            <a:r>
              <a:rPr lang="fr-FR" dirty="0" smtClean="0">
                <a:latin typeface="Arial" pitchFamily="34" charset="0"/>
                <a:cs typeface="Arial" pitchFamily="34" charset="0"/>
              </a:rPr>
              <a:t> </a:t>
            </a:r>
            <a:r>
              <a:rPr lang="fr-FR" dirty="0" err="1" smtClean="0">
                <a:latin typeface="Arial" pitchFamily="34" charset="0"/>
                <a:cs typeface="Arial" pitchFamily="34" charset="0"/>
              </a:rPr>
              <a:t>political</a:t>
            </a:r>
            <a:r>
              <a:rPr lang="fr-FR" dirty="0" smtClean="0">
                <a:latin typeface="Arial" pitchFamily="34" charset="0"/>
                <a:cs typeface="Arial" pitchFamily="34" charset="0"/>
              </a:rPr>
              <a:t>, </a:t>
            </a:r>
            <a:r>
              <a:rPr lang="fr-FR" dirty="0" err="1" smtClean="0">
                <a:latin typeface="Arial" pitchFamily="34" charset="0"/>
                <a:cs typeface="Arial" pitchFamily="34" charset="0"/>
              </a:rPr>
              <a:t>thematic</a:t>
            </a:r>
            <a:r>
              <a:rPr lang="fr-FR" dirty="0" smtClean="0">
                <a:latin typeface="Arial" pitchFamily="34" charset="0"/>
                <a:cs typeface="Arial" pitchFamily="34" charset="0"/>
              </a:rPr>
              <a:t> and </a:t>
            </a:r>
            <a:r>
              <a:rPr lang="fr-FR" dirty="0" err="1" smtClean="0">
                <a:latin typeface="Arial" pitchFamily="34" charset="0"/>
                <a:cs typeface="Arial" pitchFamily="34" charset="0"/>
              </a:rPr>
              <a:t>regional</a:t>
            </a:r>
            <a:r>
              <a:rPr lang="fr-FR" dirty="0" smtClean="0">
                <a:latin typeface="Arial" pitchFamily="34" charset="0"/>
                <a:cs typeface="Arial" pitchFamily="34" charset="0"/>
              </a:rPr>
              <a:t> </a:t>
            </a:r>
            <a:r>
              <a:rPr lang="fr-FR" dirty="0" err="1" smtClean="0">
                <a:latin typeface="Arial" pitchFamily="34" charset="0"/>
                <a:cs typeface="Arial" pitchFamily="34" charset="0"/>
              </a:rPr>
              <a:t>processes</a:t>
            </a:r>
            <a:r>
              <a:rPr lang="fr-FR" dirty="0" smtClean="0">
                <a:latin typeface="Arial" pitchFamily="34" charset="0"/>
                <a:cs typeface="Arial" pitchFamily="34" charset="0"/>
              </a:rPr>
              <a:t> </a:t>
            </a:r>
            <a:r>
              <a:rPr lang="fr-FR" dirty="0" err="1" smtClean="0">
                <a:latin typeface="Arial" pitchFamily="34" charset="0"/>
                <a:cs typeface="Arial" pitchFamily="34" charset="0"/>
              </a:rPr>
              <a:t>that</a:t>
            </a:r>
            <a:r>
              <a:rPr lang="fr-FR" dirty="0" smtClean="0">
                <a:latin typeface="Arial" pitchFamily="34" charset="0"/>
                <a:cs typeface="Arial" pitchFamily="34" charset="0"/>
              </a:rPr>
              <a:t> are </a:t>
            </a:r>
            <a:r>
              <a:rPr lang="fr-FR" dirty="0" err="1" smtClean="0">
                <a:latin typeface="Arial" pitchFamily="34" charset="0"/>
                <a:cs typeface="Arial" pitchFamily="34" charset="0"/>
              </a:rPr>
              <a:t>prepared</a:t>
            </a:r>
            <a:r>
              <a:rPr lang="fr-FR" dirty="0" smtClean="0">
                <a:latin typeface="Arial" pitchFamily="34" charset="0"/>
                <a:cs typeface="Arial" pitchFamily="34" charset="0"/>
              </a:rPr>
              <a:t> over a </a:t>
            </a:r>
            <a:r>
              <a:rPr lang="fr-FR" dirty="0" err="1" smtClean="0">
                <a:latin typeface="Arial" pitchFamily="34" charset="0"/>
                <a:cs typeface="Arial" pitchFamily="34" charset="0"/>
              </a:rPr>
              <a:t>two-year</a:t>
            </a:r>
            <a:r>
              <a:rPr lang="fr-FR" dirty="0" smtClean="0">
                <a:latin typeface="Arial" pitchFamily="34" charset="0"/>
                <a:cs typeface="Arial" pitchFamily="34" charset="0"/>
              </a:rPr>
              <a:t> </a:t>
            </a:r>
            <a:r>
              <a:rPr lang="fr-FR" dirty="0" err="1" smtClean="0">
                <a:latin typeface="Arial" pitchFamily="34" charset="0"/>
                <a:cs typeface="Arial" pitchFamily="34" charset="0"/>
              </a:rPr>
              <a:t>period</a:t>
            </a:r>
            <a:r>
              <a:rPr lang="fr-FR" dirty="0" smtClean="0">
                <a:latin typeface="Arial" pitchFamily="34" charset="0"/>
                <a:cs typeface="Arial" pitchFamily="34" charset="0"/>
              </a:rPr>
              <a:t>. </a:t>
            </a:r>
          </a:p>
          <a:p>
            <a:pPr marL="171450" indent="-171450" algn="just">
              <a:buFont typeface="Arial" pitchFamily="34" charset="0"/>
              <a:buChar char="•"/>
              <a:defRPr/>
            </a:pPr>
            <a:endParaRPr lang="fr-FR" sz="1200" kern="1200" dirty="0" smtClean="0">
              <a:solidFill>
                <a:schemeClr val="tx1"/>
              </a:solidFill>
              <a:effectLst/>
              <a:latin typeface="Arial" pitchFamily="34" charset="0"/>
              <a:ea typeface="+mn-ea"/>
              <a:cs typeface="Arial" pitchFamily="34" charset="0"/>
            </a:endParaRPr>
          </a:p>
          <a:p>
            <a:pPr marL="171450" indent="-171450" algn="just">
              <a:buFont typeface="Arial" pitchFamily="34" charset="0"/>
              <a:buChar char="•"/>
              <a:defRPr/>
            </a:pPr>
            <a:r>
              <a:rPr lang="en-US" sz="1200" kern="1200" dirty="0" smtClean="0">
                <a:solidFill>
                  <a:schemeClr val="tx1"/>
                </a:solidFill>
                <a:effectLst/>
                <a:latin typeface="+mn-lt"/>
                <a:ea typeface="+mn-ea"/>
                <a:cs typeface="+mn-cs"/>
              </a:rPr>
              <a:t>On the occasion of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World Water Forum, we will bring decision-makers together from the highest political level at the UN to National and Local Governments and Parliamentarians by asking for commitments and to implement identified needs.</a:t>
            </a:r>
          </a:p>
          <a:p>
            <a:pPr marL="171450" indent="-171450" algn="just">
              <a:buFont typeface="Arial" pitchFamily="34" charset="0"/>
              <a:buChar char="•"/>
              <a:defRPr/>
            </a:pPr>
            <a:endParaRPr lang="fr-FR" dirty="0" smtClean="0">
              <a:latin typeface="Arial" pitchFamily="34" charset="0"/>
              <a:cs typeface="Arial" pitchFamily="34" charset="0"/>
            </a:endParaRPr>
          </a:p>
          <a:p>
            <a:pPr marL="171450" indent="-171450" algn="just">
              <a:buFontTx/>
              <a:buChar char="-"/>
              <a:defRPr/>
            </a:pPr>
            <a:endParaRPr lang="fr-FR" dirty="0" smtClean="0">
              <a:latin typeface="Arial" pitchFamily="34" charset="0"/>
              <a:cs typeface="Arial" pitchFamily="34" charset="0"/>
            </a:endParaRPr>
          </a:p>
          <a:p>
            <a:pPr>
              <a:defRPr/>
            </a:pPr>
            <a:endParaRPr lang="en-US" dirty="0"/>
          </a:p>
        </p:txBody>
      </p:sp>
      <p:sp>
        <p:nvSpPr>
          <p:cNvPr id="25604" name="Slide Number Placeholder 3"/>
          <p:cNvSpPr>
            <a:spLocks noGrp="1"/>
          </p:cNvSpPr>
          <p:nvPr>
            <p:ph type="sldNum" sz="quarter" idx="5"/>
          </p:nvPr>
        </p:nvSpPr>
        <p:spPr>
          <a:noFill/>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fld id="{114C544F-565A-4D52-AAC1-399730A6371E}" type="slidenum">
              <a:rPr lang="fr-FR" altLang="en-US" smtClean="0"/>
              <a:pPr/>
              <a:t>8</a:t>
            </a:fld>
            <a:endParaRPr lang="fr-FR"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lgn="just">
              <a:buFont typeface="Arial" pitchFamily="34" charset="0"/>
              <a:buChar char="•"/>
              <a:defRPr/>
            </a:pPr>
            <a:r>
              <a:rPr lang="fr-FR" dirty="0" err="1" smtClean="0"/>
              <a:t>Through</a:t>
            </a:r>
            <a:r>
              <a:rPr lang="fr-FR" dirty="0" smtClean="0"/>
              <a:t> </a:t>
            </a:r>
            <a:r>
              <a:rPr lang="fr-FR" dirty="0" err="1" smtClean="0"/>
              <a:t>these</a:t>
            </a:r>
            <a:r>
              <a:rPr lang="fr-FR" baseline="0" dirty="0" smtClean="0"/>
              <a:t> joint-efforts, the World Water Council has </a:t>
            </a:r>
            <a:r>
              <a:rPr lang="fr-FR" baseline="0" dirty="0" err="1" smtClean="0"/>
              <a:t>established</a:t>
            </a:r>
            <a:r>
              <a:rPr lang="fr-FR" baseline="0" dirty="0" smtClean="0"/>
              <a:t> a</a:t>
            </a:r>
            <a:r>
              <a:rPr lang="en-US" baseline="0" dirty="0" smtClean="0"/>
              <a:t> worldwide network with wide-ranging competencies that facilitates water policy dialogue and motivates actions, in order to promote water security concepts and solutions to all concerned parties, from decisions makers to beneficiaries.</a:t>
            </a:r>
          </a:p>
          <a:p>
            <a:pPr marL="171450" indent="-171450" algn="just">
              <a:buFont typeface="Arial" pitchFamily="34" charset="0"/>
              <a:buChar char="•"/>
              <a:defRPr/>
            </a:pPr>
            <a:endParaRPr lang="fr-FR" baseline="0" dirty="0" smtClean="0"/>
          </a:p>
          <a:p>
            <a:pPr marL="171450" marR="0" lvl="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For us to connect to these high-level decision-makers and influence the global agenda, we keep track of regional realities and promote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innovative solutions. We will only contribute to solving water issues by multiplying and scaling up the many concrete solutions that have been developed in countries to better manage and protect resources which is possible through the sharing of knowledge and experiences allowed by the Forum.</a:t>
            </a:r>
          </a:p>
          <a:p>
            <a:pPr marL="171450" indent="-171450" algn="just">
              <a:buFont typeface="Arial" pitchFamily="34" charset="0"/>
              <a:buChar char="•"/>
              <a:defRPr/>
            </a:pPr>
            <a:endParaRPr lang="en-US" baseline="0" dirty="0" smtClean="0"/>
          </a:p>
        </p:txBody>
      </p:sp>
      <p:sp>
        <p:nvSpPr>
          <p:cNvPr id="4" name="Espace réservé du numéro de diapositive 3"/>
          <p:cNvSpPr>
            <a:spLocks noGrp="1"/>
          </p:cNvSpPr>
          <p:nvPr>
            <p:ph type="sldNum" sz="quarter" idx="10"/>
          </p:nvPr>
        </p:nvSpPr>
        <p:spPr/>
        <p:txBody>
          <a:bodyPr/>
          <a:lstStyle/>
          <a:p>
            <a:fld id="{C5C3FFD7-F30E-4345-9FBE-BF000265EFCE}" type="slidenum">
              <a:rPr lang="fr-FR" smtClean="0"/>
              <a:t>9</a:t>
            </a:fld>
            <a:endParaRPr lang="fr-FR"/>
          </a:p>
        </p:txBody>
      </p:sp>
    </p:spTree>
    <p:extLst>
      <p:ext uri="{BB962C8B-B14F-4D97-AF65-F5344CB8AC3E}">
        <p14:creationId xmlns:p14="http://schemas.microsoft.com/office/powerpoint/2010/main" val="874639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23CE7AB0-FF12-4B1A-B8E7-CB0FDDA8DD1F}" type="datetimeFigureOut">
              <a:rPr lang="fr-FR" smtClean="0"/>
              <a:t>08/01/2015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D9A178-CDAE-480C-8F2C-90CFCBEEDBB0}" type="slidenum">
              <a:rPr lang="fr-FR" smtClean="0"/>
              <a:t>‹N°›</a:t>
            </a:fld>
            <a:endParaRPr lang="fr-FR"/>
          </a:p>
        </p:txBody>
      </p:sp>
    </p:spTree>
    <p:extLst>
      <p:ext uri="{BB962C8B-B14F-4D97-AF65-F5344CB8AC3E}">
        <p14:creationId xmlns:p14="http://schemas.microsoft.com/office/powerpoint/2010/main" val="1856702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3CE7AB0-FF12-4B1A-B8E7-CB0FDDA8DD1F}" type="datetimeFigureOut">
              <a:rPr lang="fr-FR" smtClean="0"/>
              <a:t>08/01/2015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D9A178-CDAE-480C-8F2C-90CFCBEEDBB0}" type="slidenum">
              <a:rPr lang="fr-FR" smtClean="0"/>
              <a:t>‹N°›</a:t>
            </a:fld>
            <a:endParaRPr lang="fr-FR"/>
          </a:p>
        </p:txBody>
      </p:sp>
    </p:spTree>
    <p:extLst>
      <p:ext uri="{BB962C8B-B14F-4D97-AF65-F5344CB8AC3E}">
        <p14:creationId xmlns:p14="http://schemas.microsoft.com/office/powerpoint/2010/main" val="1479109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3CE7AB0-FF12-4B1A-B8E7-CB0FDDA8DD1F}" type="datetimeFigureOut">
              <a:rPr lang="fr-FR" smtClean="0"/>
              <a:t>08/01/2015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D9A178-CDAE-480C-8F2C-90CFCBEEDBB0}" type="slidenum">
              <a:rPr lang="fr-FR" smtClean="0"/>
              <a:t>‹N°›</a:t>
            </a:fld>
            <a:endParaRPr lang="fr-FR"/>
          </a:p>
        </p:txBody>
      </p:sp>
    </p:spTree>
    <p:extLst>
      <p:ext uri="{BB962C8B-B14F-4D97-AF65-F5344CB8AC3E}">
        <p14:creationId xmlns:p14="http://schemas.microsoft.com/office/powerpoint/2010/main" val="303710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3CE7AB0-FF12-4B1A-B8E7-CB0FDDA8DD1F}" type="datetimeFigureOut">
              <a:rPr lang="fr-FR" smtClean="0"/>
              <a:t>08/01/2015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D9A178-CDAE-480C-8F2C-90CFCBEEDBB0}" type="slidenum">
              <a:rPr lang="fr-FR" smtClean="0"/>
              <a:t>‹N°›</a:t>
            </a:fld>
            <a:endParaRPr lang="fr-FR"/>
          </a:p>
        </p:txBody>
      </p:sp>
    </p:spTree>
    <p:extLst>
      <p:ext uri="{BB962C8B-B14F-4D97-AF65-F5344CB8AC3E}">
        <p14:creationId xmlns:p14="http://schemas.microsoft.com/office/powerpoint/2010/main" val="139896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23CE7AB0-FF12-4B1A-B8E7-CB0FDDA8DD1F}" type="datetimeFigureOut">
              <a:rPr lang="fr-FR" smtClean="0"/>
              <a:t>08/01/2015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D9A178-CDAE-480C-8F2C-90CFCBEEDBB0}" type="slidenum">
              <a:rPr lang="fr-FR" smtClean="0"/>
              <a:t>‹N°›</a:t>
            </a:fld>
            <a:endParaRPr lang="fr-FR"/>
          </a:p>
        </p:txBody>
      </p:sp>
    </p:spTree>
    <p:extLst>
      <p:ext uri="{BB962C8B-B14F-4D97-AF65-F5344CB8AC3E}">
        <p14:creationId xmlns:p14="http://schemas.microsoft.com/office/powerpoint/2010/main" val="1389298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3CE7AB0-FF12-4B1A-B8E7-CB0FDDA8DD1F}" type="datetimeFigureOut">
              <a:rPr lang="fr-FR" smtClean="0"/>
              <a:t>08/01/2015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6D9A178-CDAE-480C-8F2C-90CFCBEEDBB0}" type="slidenum">
              <a:rPr lang="fr-FR" smtClean="0"/>
              <a:t>‹N°›</a:t>
            </a:fld>
            <a:endParaRPr lang="fr-FR"/>
          </a:p>
        </p:txBody>
      </p:sp>
    </p:spTree>
    <p:extLst>
      <p:ext uri="{BB962C8B-B14F-4D97-AF65-F5344CB8AC3E}">
        <p14:creationId xmlns:p14="http://schemas.microsoft.com/office/powerpoint/2010/main" val="924407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3CE7AB0-FF12-4B1A-B8E7-CB0FDDA8DD1F}" type="datetimeFigureOut">
              <a:rPr lang="fr-FR" smtClean="0"/>
              <a:t>08/01/2015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6D9A178-CDAE-480C-8F2C-90CFCBEEDBB0}" type="slidenum">
              <a:rPr lang="fr-FR" smtClean="0"/>
              <a:t>‹N°›</a:t>
            </a:fld>
            <a:endParaRPr lang="fr-FR"/>
          </a:p>
        </p:txBody>
      </p:sp>
    </p:spTree>
    <p:extLst>
      <p:ext uri="{BB962C8B-B14F-4D97-AF65-F5344CB8AC3E}">
        <p14:creationId xmlns:p14="http://schemas.microsoft.com/office/powerpoint/2010/main" val="1524566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23CE7AB0-FF12-4B1A-B8E7-CB0FDDA8DD1F}" type="datetimeFigureOut">
              <a:rPr lang="fr-FR" smtClean="0"/>
              <a:t>08/01/2015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6D9A178-CDAE-480C-8F2C-90CFCBEEDBB0}" type="slidenum">
              <a:rPr lang="fr-FR" smtClean="0"/>
              <a:t>‹N°›</a:t>
            </a:fld>
            <a:endParaRPr lang="fr-FR"/>
          </a:p>
        </p:txBody>
      </p:sp>
    </p:spTree>
    <p:extLst>
      <p:ext uri="{BB962C8B-B14F-4D97-AF65-F5344CB8AC3E}">
        <p14:creationId xmlns:p14="http://schemas.microsoft.com/office/powerpoint/2010/main" val="2337910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3CE7AB0-FF12-4B1A-B8E7-CB0FDDA8DD1F}" type="datetimeFigureOut">
              <a:rPr lang="fr-FR" smtClean="0"/>
              <a:t>08/01/2015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6D9A178-CDAE-480C-8F2C-90CFCBEEDBB0}" type="slidenum">
              <a:rPr lang="fr-FR" smtClean="0"/>
              <a:t>‹N°›</a:t>
            </a:fld>
            <a:endParaRPr lang="fr-FR"/>
          </a:p>
        </p:txBody>
      </p:sp>
    </p:spTree>
    <p:extLst>
      <p:ext uri="{BB962C8B-B14F-4D97-AF65-F5344CB8AC3E}">
        <p14:creationId xmlns:p14="http://schemas.microsoft.com/office/powerpoint/2010/main" val="356861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3CE7AB0-FF12-4B1A-B8E7-CB0FDDA8DD1F}" type="datetimeFigureOut">
              <a:rPr lang="fr-FR" smtClean="0"/>
              <a:t>08/01/2015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6D9A178-CDAE-480C-8F2C-90CFCBEEDBB0}" type="slidenum">
              <a:rPr lang="fr-FR" smtClean="0"/>
              <a:t>‹N°›</a:t>
            </a:fld>
            <a:endParaRPr lang="fr-FR"/>
          </a:p>
        </p:txBody>
      </p:sp>
    </p:spTree>
    <p:extLst>
      <p:ext uri="{BB962C8B-B14F-4D97-AF65-F5344CB8AC3E}">
        <p14:creationId xmlns:p14="http://schemas.microsoft.com/office/powerpoint/2010/main" val="4073373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3CE7AB0-FF12-4B1A-B8E7-CB0FDDA8DD1F}" type="datetimeFigureOut">
              <a:rPr lang="fr-FR" smtClean="0"/>
              <a:t>08/01/2015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6D9A178-CDAE-480C-8F2C-90CFCBEEDBB0}" type="slidenum">
              <a:rPr lang="fr-FR" smtClean="0"/>
              <a:t>‹N°›</a:t>
            </a:fld>
            <a:endParaRPr lang="fr-FR"/>
          </a:p>
        </p:txBody>
      </p:sp>
    </p:spTree>
    <p:extLst>
      <p:ext uri="{BB962C8B-B14F-4D97-AF65-F5344CB8AC3E}">
        <p14:creationId xmlns:p14="http://schemas.microsoft.com/office/powerpoint/2010/main" val="2303644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E7AB0-FF12-4B1A-B8E7-CB0FDDA8DD1F}" type="datetimeFigureOut">
              <a:rPr lang="fr-FR" smtClean="0"/>
              <a:t>08/01/2015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9A178-CDAE-480C-8F2C-90CFCBEEDBB0}" type="slidenum">
              <a:rPr lang="fr-FR" smtClean="0"/>
              <a:t>‹N°›</a:t>
            </a:fld>
            <a:endParaRPr lang="fr-FR"/>
          </a:p>
        </p:txBody>
      </p:sp>
    </p:spTree>
    <p:extLst>
      <p:ext uri="{BB962C8B-B14F-4D97-AF65-F5344CB8AC3E}">
        <p14:creationId xmlns:p14="http://schemas.microsoft.com/office/powerpoint/2010/main" val="2820373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p:cNvPicPr>
            <a:picLocks noChangeAspect="1" noChangeArrowheads="1"/>
          </p:cNvPicPr>
          <p:nvPr/>
        </p:nvPicPr>
        <p:blipFill>
          <a:blip r:embed="rId3">
            <a:extLst>
              <a:ext uri="{28A0092B-C50C-407E-A947-70E740481C1C}">
                <a14:useLocalDpi xmlns:a14="http://schemas.microsoft.com/office/drawing/2010/main" val="0"/>
              </a:ext>
            </a:extLst>
          </a:blip>
          <a:srcRect l="8517" t="43869" r="2115" b="-175"/>
          <a:stretch>
            <a:fillRect/>
          </a:stretch>
        </p:blipFill>
        <p:spPr bwMode="auto">
          <a:xfrm>
            <a:off x="-23813" y="0"/>
            <a:ext cx="9167813" cy="384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4" descr="C:\Users\d.bostrom\Desktop\Logo_EN_horizontal_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7913" y="5805488"/>
            <a:ext cx="143033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2"/>
          <p:cNvSpPr>
            <a:spLocks noChangeArrowheads="1"/>
          </p:cNvSpPr>
          <p:nvPr/>
        </p:nvSpPr>
        <p:spPr bwMode="auto">
          <a:xfrm>
            <a:off x="900113" y="2154238"/>
            <a:ext cx="8243887"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ts val="0"/>
              </a:spcBef>
              <a:spcAft>
                <a:spcPts val="0"/>
              </a:spcAft>
              <a:defRPr/>
            </a:pPr>
            <a:r>
              <a:rPr lang="en-US" sz="4400" b="1" cap="all" smtClean="0">
                <a:solidFill>
                  <a:schemeClr val="bg1"/>
                </a:solidFill>
              </a:rPr>
              <a:t>Water </a:t>
            </a:r>
            <a:r>
              <a:rPr lang="en-US" sz="4400" b="1" cap="all" smtClean="0">
                <a:solidFill>
                  <a:schemeClr val="bg1"/>
                </a:solidFill>
              </a:rPr>
              <a:t>SECURITY FOR sustainability</a:t>
            </a:r>
            <a:endParaRPr lang="fr-FR" sz="4400" b="1" cap="all" dirty="0" smtClean="0">
              <a:solidFill>
                <a:schemeClr val="bg1"/>
              </a:solidFill>
              <a:latin typeface="Arial" pitchFamily="34" charset="0"/>
              <a:cs typeface="Arial" pitchFamily="34" charset="0"/>
            </a:endParaRPr>
          </a:p>
          <a:p>
            <a:pPr fontAlgn="auto">
              <a:spcBef>
                <a:spcPts val="0"/>
              </a:spcBef>
              <a:spcAft>
                <a:spcPts val="0"/>
              </a:spcAft>
              <a:defRPr/>
            </a:pPr>
            <a:endParaRPr lang="pt-BR" sz="2800" b="1" dirty="0" smtClean="0">
              <a:solidFill>
                <a:srgbClr val="007BAE"/>
              </a:solidFill>
              <a:latin typeface="Arial" pitchFamily="34" charset="0"/>
              <a:cs typeface="Arial" pitchFamily="34" charset="0"/>
            </a:endParaRPr>
          </a:p>
          <a:p>
            <a:pPr fontAlgn="auto">
              <a:spcBef>
                <a:spcPts val="0"/>
              </a:spcBef>
              <a:spcAft>
                <a:spcPts val="0"/>
              </a:spcAft>
              <a:defRPr/>
            </a:pPr>
            <a:r>
              <a:rPr lang="pt-BR" sz="2800" b="1" dirty="0" smtClean="0">
                <a:solidFill>
                  <a:srgbClr val="007BAE"/>
                </a:solidFill>
                <a:latin typeface="+mj-lt"/>
                <a:cs typeface="Arial" pitchFamily="34" charset="0"/>
              </a:rPr>
              <a:t/>
            </a:r>
            <a:br>
              <a:rPr lang="pt-BR" sz="2800" b="1" dirty="0" smtClean="0">
                <a:solidFill>
                  <a:srgbClr val="007BAE"/>
                </a:solidFill>
                <a:latin typeface="+mj-lt"/>
                <a:cs typeface="Arial" pitchFamily="34" charset="0"/>
              </a:rPr>
            </a:br>
            <a:r>
              <a:rPr lang="pt-BR" sz="2800" b="1" dirty="0" smtClean="0">
                <a:solidFill>
                  <a:srgbClr val="007BAE"/>
                </a:solidFill>
                <a:latin typeface="+mj-lt"/>
                <a:cs typeface="Arial" pitchFamily="34" charset="0"/>
              </a:rPr>
              <a:t>Doğan Altınbilek</a:t>
            </a:r>
            <a:br>
              <a:rPr lang="pt-BR" sz="2800" b="1" dirty="0" smtClean="0">
                <a:solidFill>
                  <a:srgbClr val="007BAE"/>
                </a:solidFill>
                <a:latin typeface="+mj-lt"/>
                <a:cs typeface="Arial" pitchFamily="34" charset="0"/>
              </a:rPr>
            </a:br>
            <a:r>
              <a:rPr lang="pt-BR" sz="2800" b="1" dirty="0" smtClean="0">
                <a:solidFill>
                  <a:srgbClr val="007BAE"/>
                </a:solidFill>
                <a:latin typeface="+mj-lt"/>
                <a:cs typeface="Arial" pitchFamily="34" charset="0"/>
              </a:rPr>
              <a:t>Vice-President </a:t>
            </a:r>
            <a:br>
              <a:rPr lang="pt-BR" sz="2800" b="1" dirty="0" smtClean="0">
                <a:solidFill>
                  <a:srgbClr val="007BAE"/>
                </a:solidFill>
                <a:latin typeface="+mj-lt"/>
                <a:cs typeface="Arial" pitchFamily="34" charset="0"/>
              </a:rPr>
            </a:br>
            <a:r>
              <a:rPr lang="pt-BR" sz="2800" b="1" dirty="0" smtClean="0">
                <a:solidFill>
                  <a:srgbClr val="007BAE"/>
                </a:solidFill>
                <a:latin typeface="+mj-lt"/>
                <a:cs typeface="Arial" pitchFamily="34" charset="0"/>
              </a:rPr>
              <a:t>World Water Council</a:t>
            </a:r>
          </a:p>
        </p:txBody>
      </p:sp>
      <p:pic>
        <p:nvPicPr>
          <p:cNvPr id="2053" name="Picture 5" descr="C:\Users\a.glass\Desktop\degrade.jpg"/>
          <p:cNvPicPr>
            <a:picLocks noChangeAspect="1" noChangeArrowheads="1"/>
          </p:cNvPicPr>
          <p:nvPr/>
        </p:nvPicPr>
        <p:blipFill>
          <a:blip r:embed="rId5">
            <a:extLst>
              <a:ext uri="{28A0092B-C50C-407E-A947-70E740481C1C}">
                <a14:useLocalDpi xmlns:a14="http://schemas.microsoft.com/office/drawing/2010/main" val="0"/>
              </a:ext>
            </a:extLst>
          </a:blip>
          <a:srcRect l="26453" r="4263"/>
          <a:stretch>
            <a:fillRect/>
          </a:stretch>
        </p:blipFill>
        <p:spPr bwMode="auto">
          <a:xfrm>
            <a:off x="0" y="6092825"/>
            <a:ext cx="74279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4"/>
          <p:cNvSpPr>
            <a:spLocks noChangeArrowheads="1"/>
          </p:cNvSpPr>
          <p:nvPr/>
        </p:nvSpPr>
        <p:spPr bwMode="auto">
          <a:xfrm>
            <a:off x="247650" y="6321425"/>
            <a:ext cx="8667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a:solidFill>
                  <a:schemeClr val="bg1"/>
                </a:solidFill>
              </a:rPr>
              <a:t>TOGETHER WE MAKE WATER A GLOBAL PRIORITY</a:t>
            </a:r>
          </a:p>
        </p:txBody>
      </p:sp>
    </p:spTree>
    <p:extLst>
      <p:ext uri="{BB962C8B-B14F-4D97-AF65-F5344CB8AC3E}">
        <p14:creationId xmlns:p14="http://schemas.microsoft.com/office/powerpoint/2010/main" val="111466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4581525"/>
            <a:ext cx="3929063" cy="1179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11" descr="Mur logos"/>
          <p:cNvPicPr>
            <a:picLocks noChangeAspect="1" noChangeArrowheads="1"/>
          </p:cNvPicPr>
          <p:nvPr/>
        </p:nvPicPr>
        <p:blipFill>
          <a:blip r:embed="rId4">
            <a:extLst>
              <a:ext uri="{28A0092B-C50C-407E-A947-70E740481C1C}">
                <a14:useLocalDpi xmlns:a14="http://schemas.microsoft.com/office/drawing/2010/main" val="0"/>
              </a:ext>
            </a:extLst>
          </a:blip>
          <a:srcRect l="-142" t="2464" r="792" b="830"/>
          <a:stretch>
            <a:fillRect/>
          </a:stretch>
        </p:blipFill>
        <p:spPr bwMode="auto">
          <a:xfrm>
            <a:off x="2124075" y="2203450"/>
            <a:ext cx="467995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8"/>
          <p:cNvSpPr txBox="1">
            <a:spLocks noChangeArrowheads="1"/>
          </p:cNvSpPr>
          <p:nvPr/>
        </p:nvSpPr>
        <p:spPr bwMode="auto">
          <a:xfrm>
            <a:off x="461963" y="5157788"/>
            <a:ext cx="82391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en-US" sz="2800" b="1" dirty="0"/>
              <a:t>300</a:t>
            </a:r>
            <a:r>
              <a:rPr lang="en-US" altLang="en-US" sz="2800" dirty="0"/>
              <a:t> organizations from more than </a:t>
            </a:r>
            <a:r>
              <a:rPr lang="en-US" altLang="en-US" sz="2800" b="1" dirty="0"/>
              <a:t>50</a:t>
            </a:r>
            <a:r>
              <a:rPr lang="en-US" altLang="en-US" sz="2800" dirty="0"/>
              <a:t> countries</a:t>
            </a:r>
          </a:p>
        </p:txBody>
      </p:sp>
      <p:pic>
        <p:nvPicPr>
          <p:cNvPr id="11269" name="Picture 5" descr="C:\Users\a.glass\Desktop\degrade.jpg"/>
          <p:cNvPicPr>
            <a:picLocks noChangeAspect="1" noChangeArrowheads="1"/>
          </p:cNvPicPr>
          <p:nvPr/>
        </p:nvPicPr>
        <p:blipFill>
          <a:blip r:embed="rId5">
            <a:extLst>
              <a:ext uri="{28A0092B-C50C-407E-A947-70E740481C1C}">
                <a14:useLocalDpi xmlns:a14="http://schemas.microsoft.com/office/drawing/2010/main" val="0"/>
              </a:ext>
            </a:extLst>
          </a:blip>
          <a:srcRect l="30716"/>
          <a:stretch>
            <a:fillRect/>
          </a:stretch>
        </p:blipFill>
        <p:spPr bwMode="auto">
          <a:xfrm>
            <a:off x="0" y="6092825"/>
            <a:ext cx="74279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4" descr="C:\Users\d.bostrom\Desktop\Logo_EN_horizontal_2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7913" y="5867400"/>
            <a:ext cx="142875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4"/>
          <p:cNvSpPr>
            <a:spLocks noChangeArrowheads="1"/>
          </p:cNvSpPr>
          <p:nvPr/>
        </p:nvSpPr>
        <p:spPr bwMode="auto">
          <a:xfrm>
            <a:off x="247650" y="249238"/>
            <a:ext cx="8667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b="1">
                <a:solidFill>
                  <a:srgbClr val="007BAE"/>
                </a:solidFill>
              </a:rPr>
              <a:t>TOGETHER WE MAKE WATER A GLOBAL PRIORITY</a:t>
            </a:r>
          </a:p>
        </p:txBody>
      </p:sp>
      <p:cxnSp>
        <p:nvCxnSpPr>
          <p:cNvPr id="29" name="Straight Connector 28"/>
          <p:cNvCxnSpPr/>
          <p:nvPr/>
        </p:nvCxnSpPr>
        <p:spPr>
          <a:xfrm>
            <a:off x="368300" y="620713"/>
            <a:ext cx="8380413" cy="0"/>
          </a:xfrm>
          <a:prstGeom prst="line">
            <a:avLst/>
          </a:prstGeom>
          <a:ln>
            <a:solidFill>
              <a:srgbClr val="007BAE"/>
            </a:solidFill>
          </a:ln>
        </p:spPr>
        <p:style>
          <a:lnRef idx="1">
            <a:schemeClr val="accent1"/>
          </a:lnRef>
          <a:fillRef idx="0">
            <a:schemeClr val="accent1"/>
          </a:fillRef>
          <a:effectRef idx="0">
            <a:schemeClr val="accent1"/>
          </a:effectRef>
          <a:fontRef idx="minor">
            <a:schemeClr val="tx1"/>
          </a:fontRef>
        </p:style>
      </p:cxnSp>
      <p:sp>
        <p:nvSpPr>
          <p:cNvPr id="30" name="Title 2"/>
          <p:cNvSpPr txBox="1">
            <a:spLocks/>
          </p:cNvSpPr>
          <p:nvPr/>
        </p:nvSpPr>
        <p:spPr>
          <a:xfrm>
            <a:off x="258763" y="638175"/>
            <a:ext cx="5176837" cy="14954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endParaRPr lang="en-US" sz="3200" b="1" kern="0" dirty="0">
              <a:solidFill>
                <a:srgbClr val="007BAE"/>
              </a:solidFill>
            </a:endParaRPr>
          </a:p>
        </p:txBody>
      </p:sp>
      <p:sp>
        <p:nvSpPr>
          <p:cNvPr id="27" name="Rectangular Callout 26"/>
          <p:cNvSpPr/>
          <p:nvPr/>
        </p:nvSpPr>
        <p:spPr>
          <a:xfrm rot="5400000">
            <a:off x="7088981" y="3663157"/>
            <a:ext cx="677863" cy="1752600"/>
          </a:xfrm>
          <a:prstGeom prst="wedgeRectCallout">
            <a:avLst/>
          </a:prstGeom>
          <a:solidFill>
            <a:srgbClr val="007B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5" name="Rectangular Callout 24"/>
          <p:cNvSpPr/>
          <p:nvPr/>
        </p:nvSpPr>
        <p:spPr>
          <a:xfrm rot="16200000">
            <a:off x="1076326" y="3630612"/>
            <a:ext cx="762000" cy="1724025"/>
          </a:xfrm>
          <a:prstGeom prst="wedgeRectCallout">
            <a:avLst/>
          </a:prstGeom>
          <a:solidFill>
            <a:srgbClr val="007B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2" name="Rectangular Callout 21"/>
          <p:cNvSpPr/>
          <p:nvPr/>
        </p:nvSpPr>
        <p:spPr>
          <a:xfrm rot="5400000">
            <a:off x="6990557" y="2661444"/>
            <a:ext cx="893762" cy="1752600"/>
          </a:xfrm>
          <a:prstGeom prst="wedgeRectCallout">
            <a:avLst/>
          </a:prstGeom>
          <a:solidFill>
            <a:srgbClr val="007B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1" name="Rectangular Callout 20"/>
          <p:cNvSpPr/>
          <p:nvPr/>
        </p:nvSpPr>
        <p:spPr>
          <a:xfrm rot="5400000">
            <a:off x="6981032" y="1486694"/>
            <a:ext cx="893762" cy="1752600"/>
          </a:xfrm>
          <a:prstGeom prst="wedgeRectCallout">
            <a:avLst/>
          </a:prstGeom>
          <a:solidFill>
            <a:srgbClr val="007B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0" name="Rectangular Callout 19"/>
          <p:cNvSpPr/>
          <p:nvPr/>
        </p:nvSpPr>
        <p:spPr>
          <a:xfrm rot="16200000">
            <a:off x="1094582" y="2590006"/>
            <a:ext cx="757238" cy="1724025"/>
          </a:xfrm>
          <a:prstGeom prst="wedgeRectCallout">
            <a:avLst/>
          </a:prstGeom>
          <a:solidFill>
            <a:srgbClr val="007B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1279" name="Rectangle 1"/>
          <p:cNvSpPr>
            <a:spLocks noChangeArrowheads="1"/>
          </p:cNvSpPr>
          <p:nvPr/>
        </p:nvSpPr>
        <p:spPr bwMode="auto">
          <a:xfrm>
            <a:off x="6561138" y="3211513"/>
            <a:ext cx="17430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200" b="1" dirty="0">
                <a:solidFill>
                  <a:schemeClr val="bg1"/>
                </a:solidFill>
                <a:latin typeface="Arial" pitchFamily="34" charset="0"/>
                <a:cs typeface="Arial" pitchFamily="34" charset="0"/>
              </a:rPr>
              <a:t>Private/Public/</a:t>
            </a:r>
          </a:p>
          <a:p>
            <a:pPr algn="ctr"/>
            <a:r>
              <a:rPr lang="en-US" altLang="en-US" sz="1200" b="1" dirty="0">
                <a:solidFill>
                  <a:schemeClr val="bg1"/>
                </a:solidFill>
                <a:latin typeface="Arial" pitchFamily="34" charset="0"/>
                <a:cs typeface="Arial" pitchFamily="34" charset="0"/>
              </a:rPr>
              <a:t>Academic Groups </a:t>
            </a:r>
          </a:p>
          <a:p>
            <a:pPr algn="ctr"/>
            <a:r>
              <a:rPr lang="en-US" altLang="en-US" sz="1200" b="1" dirty="0">
                <a:solidFill>
                  <a:schemeClr val="bg1"/>
                </a:solidFill>
                <a:latin typeface="Arial" pitchFamily="34" charset="0"/>
                <a:cs typeface="Arial" pitchFamily="34" charset="0"/>
              </a:rPr>
              <a:t>and Businesses</a:t>
            </a:r>
            <a:r>
              <a:rPr lang="en-US" altLang="en-US" sz="1400" dirty="0">
                <a:solidFill>
                  <a:schemeClr val="bg1"/>
                </a:solidFill>
                <a:latin typeface="Arial" pitchFamily="34" charset="0"/>
                <a:cs typeface="Arial" pitchFamily="34" charset="0"/>
              </a:rPr>
              <a:t> </a:t>
            </a:r>
          </a:p>
        </p:txBody>
      </p:sp>
      <p:sp>
        <p:nvSpPr>
          <p:cNvPr id="11280" name="TextBox 9"/>
          <p:cNvSpPr txBox="1">
            <a:spLocks noChangeArrowheads="1"/>
          </p:cNvSpPr>
          <p:nvPr/>
        </p:nvSpPr>
        <p:spPr bwMode="auto">
          <a:xfrm>
            <a:off x="604838" y="4208463"/>
            <a:ext cx="1714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en-US" sz="1200" b="1">
                <a:solidFill>
                  <a:schemeClr val="bg1"/>
                </a:solidFill>
              </a:rPr>
              <a:t>Intergovernmental</a:t>
            </a:r>
          </a:p>
          <a:p>
            <a:pPr algn="ctr"/>
            <a:r>
              <a:rPr lang="en-US" altLang="en-US" sz="1200" b="1">
                <a:solidFill>
                  <a:schemeClr val="bg1"/>
                </a:solidFill>
              </a:rPr>
              <a:t>Organizations</a:t>
            </a:r>
          </a:p>
        </p:txBody>
      </p:sp>
      <p:sp>
        <p:nvSpPr>
          <p:cNvPr id="11281" name="TextBox 11"/>
          <p:cNvSpPr txBox="1">
            <a:spLocks noChangeArrowheads="1"/>
          </p:cNvSpPr>
          <p:nvPr/>
        </p:nvSpPr>
        <p:spPr bwMode="auto">
          <a:xfrm>
            <a:off x="6561138" y="4381500"/>
            <a:ext cx="17430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en-US" sz="1200" b="1">
                <a:solidFill>
                  <a:schemeClr val="bg1"/>
                </a:solidFill>
              </a:rPr>
              <a:t>UN Agencies</a:t>
            </a:r>
          </a:p>
        </p:txBody>
      </p:sp>
      <p:sp>
        <p:nvSpPr>
          <p:cNvPr id="11282" name="TextBox 13"/>
          <p:cNvSpPr txBox="1">
            <a:spLocks noChangeArrowheads="1"/>
          </p:cNvSpPr>
          <p:nvPr/>
        </p:nvSpPr>
        <p:spPr bwMode="auto">
          <a:xfrm>
            <a:off x="6561138" y="2089150"/>
            <a:ext cx="174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en-US" sz="1200" b="1" dirty="0">
                <a:solidFill>
                  <a:schemeClr val="bg1"/>
                </a:solidFill>
              </a:rPr>
              <a:t>International</a:t>
            </a:r>
            <a:br>
              <a:rPr lang="en-US" altLang="en-US" sz="1200" b="1" dirty="0">
                <a:solidFill>
                  <a:schemeClr val="bg1"/>
                </a:solidFill>
              </a:rPr>
            </a:br>
            <a:r>
              <a:rPr lang="en-US" altLang="en-US" sz="1200" b="1" dirty="0">
                <a:solidFill>
                  <a:schemeClr val="bg1"/>
                </a:solidFill>
              </a:rPr>
              <a:t>Organizations</a:t>
            </a:r>
          </a:p>
        </p:txBody>
      </p:sp>
      <p:sp>
        <p:nvSpPr>
          <p:cNvPr id="11283" name="TextBox 14"/>
          <p:cNvSpPr txBox="1">
            <a:spLocks noChangeArrowheads="1"/>
          </p:cNvSpPr>
          <p:nvPr/>
        </p:nvSpPr>
        <p:spPr bwMode="auto">
          <a:xfrm>
            <a:off x="611188" y="3240088"/>
            <a:ext cx="1744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en-US" sz="1200" b="1">
                <a:solidFill>
                  <a:schemeClr val="bg1"/>
                </a:solidFill>
              </a:rPr>
              <a:t>Local and Regional</a:t>
            </a:r>
          </a:p>
          <a:p>
            <a:pPr algn="ctr"/>
            <a:r>
              <a:rPr lang="en-US" altLang="en-US" sz="1200" b="1">
                <a:solidFill>
                  <a:schemeClr val="bg1"/>
                </a:solidFill>
              </a:rPr>
              <a:t>Authorities</a:t>
            </a:r>
          </a:p>
        </p:txBody>
      </p:sp>
      <p:sp>
        <p:nvSpPr>
          <p:cNvPr id="4" name="Rectangular Callout 3"/>
          <p:cNvSpPr/>
          <p:nvPr/>
        </p:nvSpPr>
        <p:spPr>
          <a:xfrm rot="16200000">
            <a:off x="1034257" y="1500981"/>
            <a:ext cx="877888" cy="1724025"/>
          </a:xfrm>
          <a:prstGeom prst="wedgeRectCallout">
            <a:avLst/>
          </a:prstGeom>
          <a:solidFill>
            <a:srgbClr val="007B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1285" name="TextBox 12"/>
          <p:cNvSpPr txBox="1">
            <a:spLocks noChangeArrowheads="1"/>
          </p:cNvSpPr>
          <p:nvPr/>
        </p:nvSpPr>
        <p:spPr bwMode="auto">
          <a:xfrm>
            <a:off x="611188" y="2016125"/>
            <a:ext cx="1708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en-US" sz="1200" b="1">
                <a:solidFill>
                  <a:schemeClr val="bg1"/>
                </a:solidFill>
              </a:rPr>
              <a:t>Governments, </a:t>
            </a:r>
          </a:p>
          <a:p>
            <a:pPr algn="ctr"/>
            <a:r>
              <a:rPr lang="en-US" altLang="en-US" sz="1200" b="1">
                <a:solidFill>
                  <a:schemeClr val="bg1"/>
                </a:solidFill>
              </a:rPr>
              <a:t>Ministries </a:t>
            </a:r>
          </a:p>
          <a:p>
            <a:pPr algn="ctr"/>
            <a:r>
              <a:rPr lang="en-US" altLang="en-US" sz="1200" b="1">
                <a:solidFill>
                  <a:schemeClr val="bg1"/>
                </a:solidFill>
              </a:rPr>
              <a:t>and Agencies</a:t>
            </a:r>
          </a:p>
        </p:txBody>
      </p:sp>
      <p:pic>
        <p:nvPicPr>
          <p:cNvPr id="11286" name="Picture 24" descr="C:\Users\a.glass\Desktop\glo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2595563"/>
            <a:ext cx="2266950"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2"/>
          <p:cNvSpPr txBox="1">
            <a:spLocks/>
          </p:cNvSpPr>
          <p:nvPr/>
        </p:nvSpPr>
        <p:spPr>
          <a:xfrm>
            <a:off x="260350" y="638175"/>
            <a:ext cx="8002588" cy="96361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3200" b="1" kern="0" dirty="0" smtClean="0">
                <a:solidFill>
                  <a:srgbClr val="007BAE"/>
                </a:solidFill>
              </a:rPr>
              <a:t>COUNCIL MEMBERS </a:t>
            </a:r>
            <a:endParaRPr lang="en-US" sz="3200" b="1" kern="0" dirty="0">
              <a:solidFill>
                <a:srgbClr val="007BAE"/>
              </a:solidFill>
            </a:endParaRPr>
          </a:p>
        </p:txBody>
      </p:sp>
    </p:spTree>
    <p:extLst>
      <p:ext uri="{BB962C8B-B14F-4D97-AF65-F5344CB8AC3E}">
        <p14:creationId xmlns:p14="http://schemas.microsoft.com/office/powerpoint/2010/main" val="2973765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468313" y="3529013"/>
            <a:ext cx="8229600" cy="801687"/>
          </a:xfrm>
        </p:spPr>
        <p:txBody>
          <a:bodyPr/>
          <a:lstStyle/>
          <a:p>
            <a:pPr marL="0" indent="0" algn="ctr">
              <a:buFontTx/>
              <a:buNone/>
            </a:pPr>
            <a:r>
              <a:rPr lang="en-US" altLang="en-US" sz="4400" b="1" smtClean="0">
                <a:solidFill>
                  <a:srgbClr val="007BAE"/>
                </a:solidFill>
              </a:rPr>
              <a:t>THANK YOU</a:t>
            </a:r>
          </a:p>
        </p:txBody>
      </p:sp>
      <p:sp>
        <p:nvSpPr>
          <p:cNvPr id="6" name="Title 1"/>
          <p:cNvSpPr txBox="1">
            <a:spLocks/>
          </p:cNvSpPr>
          <p:nvPr/>
        </p:nvSpPr>
        <p:spPr bwMode="auto">
          <a:xfrm>
            <a:off x="179388" y="4868863"/>
            <a:ext cx="8785225"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2400" kern="0" dirty="0" smtClean="0">
                <a:solidFill>
                  <a:srgbClr val="007BAE"/>
                </a:solidFill>
              </a:rPr>
              <a:t>worldwatercouncil.org </a:t>
            </a:r>
            <a:endParaRPr lang="en-US" sz="2400" kern="0" dirty="0">
              <a:solidFill>
                <a:srgbClr val="007BAE"/>
              </a:solidFill>
            </a:endParaRPr>
          </a:p>
        </p:txBody>
      </p:sp>
      <p:pic>
        <p:nvPicPr>
          <p:cNvPr id="15364" name="Picture 4" descr="C:\Users\d.bostrom\Desktop\Logo_EN_horizontal_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063" y="1441450"/>
            <a:ext cx="3198812"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2946400" y="4581525"/>
            <a:ext cx="3292475" cy="0"/>
          </a:xfrm>
          <a:prstGeom prst="line">
            <a:avLst/>
          </a:prstGeom>
          <a:ln>
            <a:solidFill>
              <a:srgbClr val="007BA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9277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247650" y="638175"/>
            <a:ext cx="4900414" cy="63058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1800" b="1" kern="0" dirty="0" smtClean="0">
                <a:solidFill>
                  <a:srgbClr val="007BAE"/>
                </a:solidFill>
              </a:rPr>
              <a:t>A LOOMING </a:t>
            </a:r>
            <a:r>
              <a:rPr lang="en-US" sz="1800" b="1" kern="0" dirty="0">
                <a:solidFill>
                  <a:srgbClr val="007BAE"/>
                </a:solidFill>
              </a:rPr>
              <a:t>WATER CRISIS</a:t>
            </a:r>
          </a:p>
          <a:p>
            <a:pPr algn="l">
              <a:defRPr/>
            </a:pPr>
            <a:endParaRPr lang="en-US" sz="3200" b="1" kern="0" dirty="0" smtClean="0">
              <a:solidFill>
                <a:srgbClr val="007BAE"/>
              </a:solidFill>
            </a:endParaRPr>
          </a:p>
        </p:txBody>
      </p:sp>
      <p:pic>
        <p:nvPicPr>
          <p:cNvPr id="3077" name="Picture 4" descr="C:\Users\d.bostrom\Desktop\Logo_EN_horizontal_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7913" y="5805488"/>
            <a:ext cx="143033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4"/>
          <p:cNvSpPr>
            <a:spLocks noChangeArrowheads="1"/>
          </p:cNvSpPr>
          <p:nvPr/>
        </p:nvSpPr>
        <p:spPr bwMode="auto">
          <a:xfrm>
            <a:off x="247650" y="249238"/>
            <a:ext cx="8667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pt-BR" sz="1400" b="1" dirty="0">
                <a:solidFill>
                  <a:srgbClr val="007BAE"/>
                </a:solidFill>
              </a:rPr>
              <a:t>TOGETHER WE MAKE WATER A GLOBAL PRIORITY</a:t>
            </a:r>
          </a:p>
        </p:txBody>
      </p:sp>
      <p:pic>
        <p:nvPicPr>
          <p:cNvPr id="3079" name="Picture 5" descr="C:\Users\a.glass\Desktop\degrade.jpg"/>
          <p:cNvPicPr>
            <a:picLocks noChangeAspect="1" noChangeArrowheads="1"/>
          </p:cNvPicPr>
          <p:nvPr/>
        </p:nvPicPr>
        <p:blipFill>
          <a:blip r:embed="rId4">
            <a:extLst>
              <a:ext uri="{28A0092B-C50C-407E-A947-70E740481C1C}">
                <a14:useLocalDpi xmlns:a14="http://schemas.microsoft.com/office/drawing/2010/main" val="0"/>
              </a:ext>
            </a:extLst>
          </a:blip>
          <a:srcRect l="30716"/>
          <a:stretch>
            <a:fillRect/>
          </a:stretch>
        </p:blipFill>
        <p:spPr bwMode="auto">
          <a:xfrm>
            <a:off x="0" y="6092825"/>
            <a:ext cx="66611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368300" y="620713"/>
            <a:ext cx="8380413" cy="0"/>
          </a:xfrm>
          <a:prstGeom prst="line">
            <a:avLst/>
          </a:prstGeom>
          <a:ln>
            <a:solidFill>
              <a:srgbClr val="007BAE"/>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5240" y="1371600"/>
            <a:ext cx="9159240" cy="354288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http://i.huffpost.com/gen/1495189/thumbs/o-WATER-SHORTAGE-faceboo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61682"/>
            <a:ext cx="9144000" cy="3352800"/>
          </a:xfrm>
          <a:prstGeom prst="rect">
            <a:avLst/>
          </a:prstGeom>
          <a:blipFill dpi="0" rotWithShape="1">
            <a:blip r:embed="rId6">
              <a:alphaModFix amt="32000"/>
            </a:blip>
            <a:srcRect/>
            <a:stretch>
              <a:fillRect t="-25926" b="-15278"/>
            </a:stretch>
          </a:blipFill>
          <a:effectLst>
            <a:outerShdw blurRad="50800" dist="50800" dir="5400000" algn="ctr" rotWithShape="0">
              <a:srgbClr val="000000">
                <a:alpha val="0"/>
              </a:srgbClr>
            </a:outerShdw>
          </a:effectLst>
        </p:spPr>
      </p:pic>
      <p:sp>
        <p:nvSpPr>
          <p:cNvPr id="13" name="Rectangle 12"/>
          <p:cNvSpPr/>
          <p:nvPr/>
        </p:nvSpPr>
        <p:spPr>
          <a:xfrm>
            <a:off x="-21114" y="1561682"/>
            <a:ext cx="9159240" cy="354288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
          <p:cNvSpPr>
            <a:spLocks noChangeArrowheads="1"/>
          </p:cNvSpPr>
          <p:nvPr/>
        </p:nvSpPr>
        <p:spPr bwMode="auto">
          <a:xfrm>
            <a:off x="238293" y="2468640"/>
            <a:ext cx="86404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
                <a:srgbClr val="007BAE"/>
              </a:buClr>
            </a:pPr>
            <a:r>
              <a:rPr lang="en-US" altLang="pt-BR" sz="2000" dirty="0" smtClean="0"/>
              <a:t>2.8  </a:t>
            </a:r>
            <a:r>
              <a:rPr lang="en-US" altLang="pt-BR" sz="2000" dirty="0"/>
              <a:t>billion people live in areas of high water stress</a:t>
            </a:r>
          </a:p>
          <a:p>
            <a:pPr eaLnBrk="1" hangingPunct="1">
              <a:spcBef>
                <a:spcPct val="0"/>
              </a:spcBef>
              <a:buClr>
                <a:srgbClr val="007BAE"/>
              </a:buClr>
            </a:pPr>
            <a:r>
              <a:rPr lang="en-US" altLang="pt-BR" sz="2000" dirty="0"/>
              <a:t>2.5 billion people don't have access to adequate sanitation</a:t>
            </a:r>
          </a:p>
          <a:p>
            <a:pPr eaLnBrk="1" hangingPunct="1">
              <a:spcBef>
                <a:spcPct val="0"/>
              </a:spcBef>
              <a:buClr>
                <a:srgbClr val="007BAE"/>
              </a:buClr>
            </a:pPr>
            <a:r>
              <a:rPr lang="en-US" altLang="pt-BR" sz="2000" dirty="0"/>
              <a:t>1.3 billion people continue to live without access to electricity world wide</a:t>
            </a:r>
          </a:p>
          <a:p>
            <a:pPr eaLnBrk="1" hangingPunct="1">
              <a:spcBef>
                <a:spcPct val="0"/>
              </a:spcBef>
              <a:buClr>
                <a:srgbClr val="007BAE"/>
              </a:buClr>
            </a:pPr>
            <a:r>
              <a:rPr lang="en-US" altLang="pt-BR" sz="2000" dirty="0"/>
              <a:t>805 million people are chronically undernourished</a:t>
            </a:r>
          </a:p>
          <a:p>
            <a:pPr eaLnBrk="1" hangingPunct="1">
              <a:spcBef>
                <a:spcPct val="0"/>
              </a:spcBef>
              <a:buClr>
                <a:srgbClr val="007BAE"/>
              </a:buClr>
            </a:pPr>
            <a:r>
              <a:rPr lang="en-US" altLang="pt-BR" sz="2000" dirty="0"/>
              <a:t>780 million people do not have access to safe drinking water </a:t>
            </a:r>
          </a:p>
        </p:txBody>
      </p:sp>
    </p:spTree>
    <p:extLst>
      <p:ext uri="{BB962C8B-B14F-4D97-AF65-F5344CB8AC3E}">
        <p14:creationId xmlns:p14="http://schemas.microsoft.com/office/powerpoint/2010/main" val="35505767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4" descr="C:\Users\d.bostrom\Desktop\Logo_EN_horizontal_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7913" y="5967327"/>
            <a:ext cx="143033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4"/>
          <p:cNvSpPr>
            <a:spLocks noChangeArrowheads="1"/>
          </p:cNvSpPr>
          <p:nvPr/>
        </p:nvSpPr>
        <p:spPr bwMode="auto">
          <a:xfrm>
            <a:off x="247650" y="249238"/>
            <a:ext cx="8667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pt-BR" sz="1400" b="1" dirty="0">
                <a:solidFill>
                  <a:srgbClr val="007BAE"/>
                </a:solidFill>
              </a:rPr>
              <a:t>TOGETHER WE MAKE WATER A GLOBAL PRIORITY</a:t>
            </a:r>
          </a:p>
        </p:txBody>
      </p:sp>
      <p:pic>
        <p:nvPicPr>
          <p:cNvPr id="3079" name="Picture 5" descr="C:\Users\a.glass\Desktop\degrade.jpg"/>
          <p:cNvPicPr>
            <a:picLocks noChangeAspect="1" noChangeArrowheads="1"/>
          </p:cNvPicPr>
          <p:nvPr/>
        </p:nvPicPr>
        <p:blipFill>
          <a:blip r:embed="rId4">
            <a:extLst>
              <a:ext uri="{28A0092B-C50C-407E-A947-70E740481C1C}">
                <a14:useLocalDpi xmlns:a14="http://schemas.microsoft.com/office/drawing/2010/main" val="0"/>
              </a:ext>
            </a:extLst>
          </a:blip>
          <a:srcRect l="30716"/>
          <a:stretch>
            <a:fillRect/>
          </a:stretch>
        </p:blipFill>
        <p:spPr bwMode="auto">
          <a:xfrm>
            <a:off x="0" y="6092825"/>
            <a:ext cx="66611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368300" y="620713"/>
            <a:ext cx="8380413" cy="0"/>
          </a:xfrm>
          <a:prstGeom prst="line">
            <a:avLst/>
          </a:prstGeom>
          <a:ln>
            <a:solidFill>
              <a:srgbClr val="007BAE"/>
            </a:solidFill>
          </a:ln>
        </p:spPr>
        <p:style>
          <a:lnRef idx="1">
            <a:schemeClr val="accent1"/>
          </a:lnRef>
          <a:fillRef idx="0">
            <a:schemeClr val="accent1"/>
          </a:fillRef>
          <a:effectRef idx="0">
            <a:schemeClr val="accent1"/>
          </a:effectRef>
          <a:fontRef idx="minor">
            <a:schemeClr val="tx1"/>
          </a:fontRef>
        </p:style>
      </p:cxnSp>
      <p:sp>
        <p:nvSpPr>
          <p:cNvPr id="12" name="Title 2"/>
          <p:cNvSpPr txBox="1">
            <a:spLocks/>
          </p:cNvSpPr>
          <p:nvPr/>
        </p:nvSpPr>
        <p:spPr>
          <a:xfrm>
            <a:off x="247650" y="638175"/>
            <a:ext cx="8002588" cy="96361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endParaRPr lang="en-US" sz="3200" b="1" kern="0" dirty="0">
              <a:solidFill>
                <a:srgbClr val="007BAE"/>
              </a:solidFill>
            </a:endParaRPr>
          </a:p>
        </p:txBody>
      </p:sp>
      <p:sp>
        <p:nvSpPr>
          <p:cNvPr id="15" name="Title 2"/>
          <p:cNvSpPr txBox="1">
            <a:spLocks/>
          </p:cNvSpPr>
          <p:nvPr/>
        </p:nvSpPr>
        <p:spPr>
          <a:xfrm>
            <a:off x="304800" y="620713"/>
            <a:ext cx="4508500" cy="59848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endParaRPr lang="en-US" sz="2400" b="1" kern="0" dirty="0" smtClean="0">
              <a:solidFill>
                <a:schemeClr val="accent2">
                  <a:lumMod val="75000"/>
                </a:schemeClr>
              </a:solidFill>
            </a:endParaRPr>
          </a:p>
        </p:txBody>
      </p:sp>
      <p:grpSp>
        <p:nvGrpSpPr>
          <p:cNvPr id="3" name="Groupe 2"/>
          <p:cNvGrpSpPr/>
          <p:nvPr/>
        </p:nvGrpSpPr>
        <p:grpSpPr>
          <a:xfrm>
            <a:off x="769734" y="1373040"/>
            <a:ext cx="7924800" cy="1020055"/>
            <a:chOff x="758031" y="1573096"/>
            <a:chExt cx="7924800" cy="1020055"/>
          </a:xfrm>
        </p:grpSpPr>
        <p:sp>
          <p:nvSpPr>
            <p:cNvPr id="16" name="Double flèche horizontale 15"/>
            <p:cNvSpPr/>
            <p:nvPr/>
          </p:nvSpPr>
          <p:spPr>
            <a:xfrm>
              <a:off x="758031" y="1573096"/>
              <a:ext cx="7924800" cy="1020055"/>
            </a:xfrm>
            <a:prstGeom prst="leftRightArrow">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ZoneTexte 16"/>
            <p:cNvSpPr txBox="1"/>
            <p:nvPr/>
          </p:nvSpPr>
          <p:spPr>
            <a:xfrm>
              <a:off x="1383875" y="1883068"/>
              <a:ext cx="6744549" cy="400110"/>
            </a:xfrm>
            <a:prstGeom prst="rect">
              <a:avLst/>
            </a:prstGeom>
            <a:noFill/>
          </p:spPr>
          <p:txBody>
            <a:bodyPr wrap="square" rtlCol="0">
              <a:spAutoFit/>
            </a:bodyPr>
            <a:lstStyle/>
            <a:p>
              <a:pPr algn="ctr"/>
              <a:r>
                <a:rPr lang="en-US" sz="2000" b="1" dirty="0"/>
                <a:t>Water connects all aspects of growth and development</a:t>
              </a:r>
            </a:p>
          </p:txBody>
        </p:sp>
      </p:grpSp>
      <p:pic>
        <p:nvPicPr>
          <p:cNvPr id="18" name="Picture 2" descr="http://www.pulsamerica.co.uk/wp-content/uploads/2014/03/favel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779" y="2895600"/>
            <a:ext cx="1697068" cy="11120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fieldcropnews.com/wp-content/themes/omafra/images/bg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1800" y="2896496"/>
            <a:ext cx="1688103" cy="111114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theenergycollective.com/sites/theenergycollective.com/files/imagepicker/488516/nuclear%20futur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2884950"/>
            <a:ext cx="1697964" cy="1134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www.nature.org/cs/groups/webcontent/@photopublic/documents/media/prd_03021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4647" y="2862646"/>
            <a:ext cx="1677189" cy="113424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585395" y="2313395"/>
            <a:ext cx="2433021" cy="461665"/>
          </a:xfrm>
          <a:prstGeom prst="rect">
            <a:avLst/>
          </a:prstGeom>
        </p:spPr>
        <p:txBody>
          <a:bodyPr wrap="square">
            <a:spAutoFit/>
          </a:bodyPr>
          <a:lstStyle/>
          <a:p>
            <a:endParaRPr lang="en-US" sz="1200" b="1" dirty="0"/>
          </a:p>
          <a:p>
            <a:pPr algn="ctr"/>
            <a:r>
              <a:rPr lang="en-US" sz="1200" b="1" dirty="0"/>
              <a:t>Health and human settlements </a:t>
            </a:r>
          </a:p>
        </p:txBody>
      </p:sp>
      <p:sp>
        <p:nvSpPr>
          <p:cNvPr id="23" name="Rectangle 22"/>
          <p:cNvSpPr/>
          <p:nvPr/>
        </p:nvSpPr>
        <p:spPr>
          <a:xfrm>
            <a:off x="2969958" y="2197628"/>
            <a:ext cx="1678242" cy="553998"/>
          </a:xfrm>
          <a:prstGeom prst="rect">
            <a:avLst/>
          </a:prstGeom>
        </p:spPr>
        <p:txBody>
          <a:bodyPr wrap="square">
            <a:spAutoFit/>
          </a:bodyPr>
          <a:lstStyle/>
          <a:p>
            <a:endParaRPr lang="en-US" dirty="0"/>
          </a:p>
          <a:p>
            <a:pPr algn="ctr"/>
            <a:r>
              <a:rPr lang="en-US" sz="1200" b="1" dirty="0"/>
              <a:t>Food and agriculture </a:t>
            </a:r>
          </a:p>
        </p:txBody>
      </p:sp>
      <p:sp>
        <p:nvSpPr>
          <p:cNvPr id="24" name="Rectangle 23"/>
          <p:cNvSpPr/>
          <p:nvPr/>
        </p:nvSpPr>
        <p:spPr>
          <a:xfrm>
            <a:off x="5107099" y="2221062"/>
            <a:ext cx="1522301" cy="553998"/>
          </a:xfrm>
          <a:prstGeom prst="rect">
            <a:avLst/>
          </a:prstGeom>
        </p:spPr>
        <p:txBody>
          <a:bodyPr wrap="square">
            <a:spAutoFit/>
          </a:bodyPr>
          <a:lstStyle/>
          <a:p>
            <a:endParaRPr lang="en-US" dirty="0"/>
          </a:p>
          <a:p>
            <a:pPr algn="ctr"/>
            <a:r>
              <a:rPr lang="en-US" sz="1200" b="1" dirty="0"/>
              <a:t>Energy and industry </a:t>
            </a:r>
          </a:p>
        </p:txBody>
      </p:sp>
      <p:sp>
        <p:nvSpPr>
          <p:cNvPr id="25" name="Rectangle 24"/>
          <p:cNvSpPr/>
          <p:nvPr/>
        </p:nvSpPr>
        <p:spPr>
          <a:xfrm>
            <a:off x="7315201" y="2289961"/>
            <a:ext cx="1219200" cy="461665"/>
          </a:xfrm>
          <a:prstGeom prst="rect">
            <a:avLst/>
          </a:prstGeom>
        </p:spPr>
        <p:txBody>
          <a:bodyPr wrap="square">
            <a:spAutoFit/>
          </a:bodyPr>
          <a:lstStyle/>
          <a:p>
            <a:endParaRPr lang="en-US" sz="1200" dirty="0"/>
          </a:p>
          <a:p>
            <a:pPr algn="ctr"/>
            <a:r>
              <a:rPr lang="en-US" sz="1200" b="1" dirty="0"/>
              <a:t>Environment </a:t>
            </a:r>
            <a:endParaRPr lang="en-US" sz="1200" dirty="0"/>
          </a:p>
        </p:txBody>
      </p:sp>
      <p:sp>
        <p:nvSpPr>
          <p:cNvPr id="26" name="Rectangle 25"/>
          <p:cNvSpPr/>
          <p:nvPr/>
        </p:nvSpPr>
        <p:spPr>
          <a:xfrm>
            <a:off x="856764" y="4167663"/>
            <a:ext cx="1823097" cy="938719"/>
          </a:xfrm>
          <a:prstGeom prst="rect">
            <a:avLst/>
          </a:prstGeom>
        </p:spPr>
        <p:txBody>
          <a:bodyPr wrap="square">
            <a:spAutoFit/>
          </a:bodyPr>
          <a:lstStyle/>
          <a:p>
            <a:r>
              <a:rPr lang="en-US" sz="1100" dirty="0" smtClean="0"/>
              <a:t>Changing </a:t>
            </a:r>
            <a:r>
              <a:rPr lang="en-US" sz="1100" dirty="0"/>
              <a:t>settlement patterns, with a 2004-15 to see 40% increase in urban population without basic WSS access </a:t>
            </a:r>
          </a:p>
        </p:txBody>
      </p:sp>
      <p:sp>
        <p:nvSpPr>
          <p:cNvPr id="27" name="Rectangle 26"/>
          <p:cNvSpPr/>
          <p:nvPr/>
        </p:nvSpPr>
        <p:spPr>
          <a:xfrm>
            <a:off x="2971800" y="4167663"/>
            <a:ext cx="1796053" cy="600164"/>
          </a:xfrm>
          <a:prstGeom prst="rect">
            <a:avLst/>
          </a:prstGeom>
        </p:spPr>
        <p:txBody>
          <a:bodyPr wrap="square">
            <a:spAutoFit/>
          </a:bodyPr>
          <a:lstStyle/>
          <a:p>
            <a:r>
              <a:rPr lang="en-US" sz="1100" dirty="0" smtClean="0"/>
              <a:t>70</a:t>
            </a:r>
            <a:r>
              <a:rPr lang="en-US" sz="1100" dirty="0"/>
              <a:t>% increase in food production will be required in 40 years </a:t>
            </a:r>
          </a:p>
        </p:txBody>
      </p:sp>
      <p:sp>
        <p:nvSpPr>
          <p:cNvPr id="28" name="Rectangle 27"/>
          <p:cNvSpPr/>
          <p:nvPr/>
        </p:nvSpPr>
        <p:spPr>
          <a:xfrm>
            <a:off x="5029200" y="4167238"/>
            <a:ext cx="1863858" cy="600164"/>
          </a:xfrm>
          <a:prstGeom prst="rect">
            <a:avLst/>
          </a:prstGeom>
        </p:spPr>
        <p:txBody>
          <a:bodyPr wrap="square">
            <a:spAutoFit/>
          </a:bodyPr>
          <a:lstStyle/>
          <a:p>
            <a:r>
              <a:rPr lang="en-US" sz="1100" dirty="0" smtClean="0"/>
              <a:t>Global </a:t>
            </a:r>
            <a:r>
              <a:rPr lang="en-US" sz="1100" dirty="0"/>
              <a:t>energy consumption expected to increase by </a:t>
            </a:r>
            <a:r>
              <a:rPr lang="en-US" sz="1100" dirty="0" smtClean="0"/>
              <a:t>~40</a:t>
            </a:r>
            <a:r>
              <a:rPr lang="en-US" sz="1100" dirty="0"/>
              <a:t>% from </a:t>
            </a:r>
            <a:r>
              <a:rPr lang="en-US" sz="1100" dirty="0" smtClean="0"/>
              <a:t>2007-2030 </a:t>
            </a:r>
            <a:endParaRPr lang="en-US" sz="1100" dirty="0"/>
          </a:p>
        </p:txBody>
      </p:sp>
      <p:sp>
        <p:nvSpPr>
          <p:cNvPr id="29" name="Rectangle 28"/>
          <p:cNvSpPr/>
          <p:nvPr/>
        </p:nvSpPr>
        <p:spPr>
          <a:xfrm>
            <a:off x="7041361" y="4167238"/>
            <a:ext cx="1677189" cy="769441"/>
          </a:xfrm>
          <a:prstGeom prst="rect">
            <a:avLst/>
          </a:prstGeom>
        </p:spPr>
        <p:txBody>
          <a:bodyPr wrap="square">
            <a:spAutoFit/>
          </a:bodyPr>
          <a:lstStyle/>
          <a:p>
            <a:r>
              <a:rPr lang="en-US" sz="1100" dirty="0" smtClean="0"/>
              <a:t>Over-consumption </a:t>
            </a:r>
            <a:r>
              <a:rPr lang="en-US" sz="1100" dirty="0"/>
              <a:t>of </a:t>
            </a:r>
            <a:r>
              <a:rPr lang="en-US" sz="1100" dirty="0" smtClean="0"/>
              <a:t>water and water </a:t>
            </a:r>
            <a:r>
              <a:rPr lang="en-US" sz="1100" dirty="0"/>
              <a:t>pollution </a:t>
            </a:r>
            <a:r>
              <a:rPr lang="en-US" sz="1100" dirty="0" smtClean="0"/>
              <a:t>results </a:t>
            </a:r>
            <a:r>
              <a:rPr lang="en-US" sz="1100" dirty="0"/>
              <a:t>in loss of massive ecosystem benefits </a:t>
            </a:r>
          </a:p>
        </p:txBody>
      </p:sp>
      <p:sp>
        <p:nvSpPr>
          <p:cNvPr id="30" name="ZoneTexte 29"/>
          <p:cNvSpPr txBox="1"/>
          <p:nvPr/>
        </p:nvSpPr>
        <p:spPr>
          <a:xfrm>
            <a:off x="-13074" y="3214321"/>
            <a:ext cx="919779" cy="430887"/>
          </a:xfrm>
          <a:prstGeom prst="rect">
            <a:avLst/>
          </a:prstGeom>
          <a:noFill/>
        </p:spPr>
        <p:txBody>
          <a:bodyPr wrap="square" rtlCol="0">
            <a:spAutoFit/>
          </a:bodyPr>
          <a:lstStyle/>
          <a:p>
            <a:pPr algn="ctr"/>
            <a:r>
              <a:rPr lang="fr-FR" sz="1100" b="1" dirty="0" smtClean="0">
                <a:solidFill>
                  <a:schemeClr val="tx2">
                    <a:lumMod val="75000"/>
                  </a:schemeClr>
                </a:solidFill>
              </a:rPr>
              <a:t>DEMAND INCREASE</a:t>
            </a:r>
            <a:endParaRPr lang="en-US" sz="1100" b="1" dirty="0">
              <a:solidFill>
                <a:schemeClr val="tx2">
                  <a:lumMod val="75000"/>
                </a:schemeClr>
              </a:solidFill>
            </a:endParaRPr>
          </a:p>
        </p:txBody>
      </p:sp>
      <p:sp>
        <p:nvSpPr>
          <p:cNvPr id="31" name="ZoneTexte 30"/>
          <p:cNvSpPr txBox="1"/>
          <p:nvPr/>
        </p:nvSpPr>
        <p:spPr>
          <a:xfrm>
            <a:off x="-38960" y="5200903"/>
            <a:ext cx="895724" cy="600164"/>
          </a:xfrm>
          <a:prstGeom prst="rect">
            <a:avLst/>
          </a:prstGeom>
          <a:noFill/>
        </p:spPr>
        <p:txBody>
          <a:bodyPr wrap="square" rtlCol="0">
            <a:spAutoFit/>
          </a:bodyPr>
          <a:lstStyle/>
          <a:p>
            <a:pPr algn="ctr"/>
            <a:r>
              <a:rPr lang="fr-FR" sz="1100" b="1" dirty="0" smtClean="0">
                <a:solidFill>
                  <a:schemeClr val="tx2">
                    <a:lumMod val="75000"/>
                  </a:schemeClr>
                </a:solidFill>
              </a:rPr>
              <a:t>IMPACTS ON GROWTH</a:t>
            </a:r>
            <a:endParaRPr lang="en-US" sz="1100" b="1" dirty="0">
              <a:solidFill>
                <a:schemeClr val="tx2">
                  <a:lumMod val="75000"/>
                </a:schemeClr>
              </a:solidFill>
            </a:endParaRPr>
          </a:p>
        </p:txBody>
      </p:sp>
      <p:sp>
        <p:nvSpPr>
          <p:cNvPr id="32" name="Rectangle 31"/>
          <p:cNvSpPr/>
          <p:nvPr/>
        </p:nvSpPr>
        <p:spPr>
          <a:xfrm>
            <a:off x="834726" y="5182900"/>
            <a:ext cx="1773156" cy="646331"/>
          </a:xfrm>
          <a:prstGeom prst="rect">
            <a:avLst/>
          </a:prstGeom>
        </p:spPr>
        <p:txBody>
          <a:bodyPr wrap="square">
            <a:spAutoFit/>
          </a:bodyPr>
          <a:lstStyle/>
          <a:p>
            <a:r>
              <a:rPr lang="en-US" sz="1200" b="1" dirty="0" smtClean="0"/>
              <a:t>Lack </a:t>
            </a:r>
            <a:r>
              <a:rPr lang="en-US" sz="1200" b="1" dirty="0"/>
              <a:t>of sanitation access can cost countries up to 6% of GDP </a:t>
            </a:r>
            <a:endParaRPr lang="en-US" sz="1200" dirty="0"/>
          </a:p>
        </p:txBody>
      </p:sp>
      <p:sp>
        <p:nvSpPr>
          <p:cNvPr id="33" name="Rectangle 32"/>
          <p:cNvSpPr/>
          <p:nvPr/>
        </p:nvSpPr>
        <p:spPr>
          <a:xfrm>
            <a:off x="2983503" y="5124861"/>
            <a:ext cx="1676400" cy="830997"/>
          </a:xfrm>
          <a:prstGeom prst="rect">
            <a:avLst/>
          </a:prstGeom>
        </p:spPr>
        <p:txBody>
          <a:bodyPr wrap="square">
            <a:spAutoFit/>
          </a:bodyPr>
          <a:lstStyle/>
          <a:p>
            <a:r>
              <a:rPr lang="en-US" sz="1200" b="1" dirty="0"/>
              <a:t>Unreliable water supply </a:t>
            </a:r>
            <a:r>
              <a:rPr lang="en-US" sz="1200" b="1" dirty="0" smtClean="0"/>
              <a:t>can </a:t>
            </a:r>
            <a:r>
              <a:rPr lang="en-US" sz="1200" b="1" dirty="0"/>
              <a:t>deprive farmers of </a:t>
            </a:r>
            <a:r>
              <a:rPr lang="en-US" sz="1200" b="1" dirty="0" smtClean="0"/>
              <a:t>2/3 </a:t>
            </a:r>
            <a:r>
              <a:rPr lang="en-US" sz="1200" b="1" dirty="0"/>
              <a:t>of their potential </a:t>
            </a:r>
            <a:r>
              <a:rPr lang="en-US" sz="1200" b="1" dirty="0" smtClean="0"/>
              <a:t>income</a:t>
            </a:r>
            <a:endParaRPr lang="en-US" sz="1200" dirty="0"/>
          </a:p>
        </p:txBody>
      </p:sp>
      <p:sp>
        <p:nvSpPr>
          <p:cNvPr id="34" name="Rectangle 33"/>
          <p:cNvSpPr/>
          <p:nvPr/>
        </p:nvSpPr>
        <p:spPr>
          <a:xfrm>
            <a:off x="5006234" y="5209282"/>
            <a:ext cx="1697964" cy="646331"/>
          </a:xfrm>
          <a:prstGeom prst="rect">
            <a:avLst/>
          </a:prstGeom>
        </p:spPr>
        <p:txBody>
          <a:bodyPr wrap="square">
            <a:spAutoFit/>
          </a:bodyPr>
          <a:lstStyle/>
          <a:p>
            <a:r>
              <a:rPr lang="en-US" sz="1200" b="1" dirty="0"/>
              <a:t>Energy security is </a:t>
            </a:r>
            <a:r>
              <a:rPr lang="en-US" sz="1200" b="1" dirty="0" smtClean="0"/>
              <a:t>threatened </a:t>
            </a:r>
            <a:r>
              <a:rPr lang="en-US" sz="1200" b="1" dirty="0"/>
              <a:t>by water </a:t>
            </a:r>
            <a:r>
              <a:rPr lang="en-US" sz="1200" b="1" dirty="0" smtClean="0"/>
              <a:t>challenges</a:t>
            </a:r>
            <a:endParaRPr lang="en-US" sz="1200" dirty="0"/>
          </a:p>
        </p:txBody>
      </p:sp>
      <p:sp>
        <p:nvSpPr>
          <p:cNvPr id="35" name="Rectangle 34"/>
          <p:cNvSpPr/>
          <p:nvPr/>
        </p:nvSpPr>
        <p:spPr>
          <a:xfrm>
            <a:off x="7064647" y="5182900"/>
            <a:ext cx="1629887" cy="830997"/>
          </a:xfrm>
          <a:prstGeom prst="rect">
            <a:avLst/>
          </a:prstGeom>
        </p:spPr>
        <p:txBody>
          <a:bodyPr wrap="square">
            <a:spAutoFit/>
          </a:bodyPr>
          <a:lstStyle/>
          <a:p>
            <a:r>
              <a:rPr lang="en-US" sz="1200" b="1" dirty="0" smtClean="0"/>
              <a:t>Losses </a:t>
            </a:r>
            <a:r>
              <a:rPr lang="en-US" sz="1200" b="1" dirty="0"/>
              <a:t>of </a:t>
            </a:r>
            <a:r>
              <a:rPr lang="en-US" sz="1200" b="1" dirty="0" smtClean="0"/>
              <a:t>ecosystem </a:t>
            </a:r>
            <a:r>
              <a:rPr lang="en-US" sz="1200" b="1" dirty="0"/>
              <a:t>services with increasingly visible economic </a:t>
            </a:r>
            <a:r>
              <a:rPr lang="en-US" sz="1200" b="1" dirty="0" smtClean="0"/>
              <a:t>cost</a:t>
            </a:r>
            <a:endParaRPr lang="en-US" sz="1200" dirty="0"/>
          </a:p>
        </p:txBody>
      </p:sp>
      <p:sp>
        <p:nvSpPr>
          <p:cNvPr id="36" name="Rectangle 4"/>
          <p:cNvSpPr>
            <a:spLocks noChangeArrowheads="1"/>
          </p:cNvSpPr>
          <p:nvPr/>
        </p:nvSpPr>
        <p:spPr bwMode="auto">
          <a:xfrm>
            <a:off x="304800" y="699305"/>
            <a:ext cx="658825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pt-BR" b="1" dirty="0" smtClean="0">
                <a:solidFill>
                  <a:srgbClr val="007BAE"/>
                </a:solidFill>
                <a:latin typeface="+mn-lt"/>
              </a:rPr>
              <a:t>OUR </a:t>
            </a:r>
            <a:r>
              <a:rPr lang="en-US" altLang="pt-BR" b="1" dirty="0">
                <a:solidFill>
                  <a:srgbClr val="007BAE"/>
                </a:solidFill>
                <a:latin typeface="+mn-lt"/>
              </a:rPr>
              <a:t>WORLD RIGHT NOW</a:t>
            </a:r>
          </a:p>
          <a:p>
            <a:pPr eaLnBrk="1" hangingPunct="1">
              <a:spcBef>
                <a:spcPct val="0"/>
              </a:spcBef>
              <a:buFontTx/>
              <a:buNone/>
            </a:pPr>
            <a:r>
              <a:rPr lang="en-US" altLang="pt-BR" sz="1400" b="1" dirty="0" smtClean="0">
                <a:solidFill>
                  <a:srgbClr val="007BAE"/>
                </a:solidFill>
              </a:rPr>
              <a:t> </a:t>
            </a:r>
            <a:endParaRPr lang="en-US" altLang="pt-BR" sz="1400" b="1" dirty="0">
              <a:solidFill>
                <a:srgbClr val="007BAE"/>
              </a:solidFill>
            </a:endParaRPr>
          </a:p>
        </p:txBody>
      </p:sp>
    </p:spTree>
    <p:extLst>
      <p:ext uri="{BB962C8B-B14F-4D97-AF65-F5344CB8AC3E}">
        <p14:creationId xmlns:p14="http://schemas.microsoft.com/office/powerpoint/2010/main" val="38806503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247650" y="638175"/>
            <a:ext cx="5980534" cy="63058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3200" b="1" kern="0" dirty="0" smtClean="0">
                <a:solidFill>
                  <a:srgbClr val="007BAE"/>
                </a:solidFill>
              </a:rPr>
              <a:t>THE ROLE OF WATER SECURITY</a:t>
            </a:r>
          </a:p>
        </p:txBody>
      </p:sp>
      <p:pic>
        <p:nvPicPr>
          <p:cNvPr id="3077" name="Picture 4" descr="C:\Users\d.bostrom\Desktop\Logo_EN_horizontal_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7913" y="5805488"/>
            <a:ext cx="143033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4"/>
          <p:cNvSpPr>
            <a:spLocks noChangeArrowheads="1"/>
          </p:cNvSpPr>
          <p:nvPr/>
        </p:nvSpPr>
        <p:spPr bwMode="auto">
          <a:xfrm>
            <a:off x="247650" y="249238"/>
            <a:ext cx="8667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pt-BR" sz="1400" b="1">
                <a:solidFill>
                  <a:srgbClr val="007BAE"/>
                </a:solidFill>
              </a:rPr>
              <a:t>TOGETHER WE MAKE WATER A GLOBAL PRIORITY</a:t>
            </a:r>
          </a:p>
        </p:txBody>
      </p:sp>
      <p:pic>
        <p:nvPicPr>
          <p:cNvPr id="3079" name="Picture 5" descr="C:\Users\a.glass\Desktop\degrade.jpg"/>
          <p:cNvPicPr>
            <a:picLocks noChangeAspect="1" noChangeArrowheads="1"/>
          </p:cNvPicPr>
          <p:nvPr/>
        </p:nvPicPr>
        <p:blipFill>
          <a:blip r:embed="rId4">
            <a:extLst>
              <a:ext uri="{28A0092B-C50C-407E-A947-70E740481C1C}">
                <a14:useLocalDpi xmlns:a14="http://schemas.microsoft.com/office/drawing/2010/main" val="0"/>
              </a:ext>
            </a:extLst>
          </a:blip>
          <a:srcRect l="30716"/>
          <a:stretch>
            <a:fillRect/>
          </a:stretch>
        </p:blipFill>
        <p:spPr bwMode="auto">
          <a:xfrm>
            <a:off x="0" y="6092825"/>
            <a:ext cx="66611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368300" y="620713"/>
            <a:ext cx="8380413" cy="0"/>
          </a:xfrm>
          <a:prstGeom prst="line">
            <a:avLst/>
          </a:prstGeom>
          <a:ln>
            <a:solidFill>
              <a:srgbClr val="007BAE"/>
            </a:solidFill>
          </a:ln>
        </p:spPr>
        <p:style>
          <a:lnRef idx="1">
            <a:schemeClr val="accent1"/>
          </a:lnRef>
          <a:fillRef idx="0">
            <a:schemeClr val="accent1"/>
          </a:fillRef>
          <a:effectRef idx="0">
            <a:schemeClr val="accent1"/>
          </a:effectRef>
          <a:fontRef idx="minor">
            <a:schemeClr val="tx1"/>
          </a:fontRef>
        </p:style>
      </p:cxnSp>
      <p:sp>
        <p:nvSpPr>
          <p:cNvPr id="9" name="Content Placeholder 1"/>
          <p:cNvSpPr txBox="1">
            <a:spLocks/>
          </p:cNvSpPr>
          <p:nvPr/>
        </p:nvSpPr>
        <p:spPr>
          <a:xfrm>
            <a:off x="224630" y="2374476"/>
            <a:ext cx="4333875" cy="223224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2800" dirty="0" smtClean="0">
                <a:solidFill>
                  <a:srgbClr val="007BAE"/>
                </a:solidFill>
              </a:rPr>
              <a:t>SECURING</a:t>
            </a:r>
            <a:r>
              <a:rPr lang="en-US" sz="2800" b="1" dirty="0" smtClean="0">
                <a:solidFill>
                  <a:srgbClr val="007BAE"/>
                </a:solidFill>
              </a:rPr>
              <a:t> WATER TO ENSURE A </a:t>
            </a:r>
            <a:r>
              <a:rPr lang="en-US" sz="2800" b="1" dirty="0">
                <a:solidFill>
                  <a:srgbClr val="007BAE"/>
                </a:solidFill>
              </a:rPr>
              <a:t>BETTER FUTURE </a:t>
            </a:r>
            <a:r>
              <a:rPr lang="en-US" sz="2800" dirty="0" smtClean="0">
                <a:solidFill>
                  <a:srgbClr val="007BAE"/>
                </a:solidFill>
              </a:rPr>
              <a:t>FOR THE </a:t>
            </a:r>
            <a:r>
              <a:rPr lang="en-US" sz="2800" b="1" dirty="0" smtClean="0">
                <a:solidFill>
                  <a:srgbClr val="007BAE"/>
                </a:solidFill>
              </a:rPr>
              <a:t>GENERATIONS </a:t>
            </a:r>
            <a:r>
              <a:rPr lang="en-US" sz="2800" dirty="0" smtClean="0">
                <a:solidFill>
                  <a:srgbClr val="007BAE"/>
                </a:solidFill>
              </a:rPr>
              <a:t>TO COME </a:t>
            </a:r>
          </a:p>
          <a:p>
            <a:pPr marL="0" indent="0">
              <a:buFontTx/>
              <a:buNone/>
              <a:defRPr/>
            </a:pPr>
            <a:endParaRPr lang="en-US" dirty="0" smtClean="0"/>
          </a:p>
          <a:p>
            <a:pPr marL="0" indent="0">
              <a:buFontTx/>
              <a:buNone/>
              <a:defRPr/>
            </a:pPr>
            <a:r>
              <a:rPr lang="en-US" kern="0" dirty="0" smtClean="0"/>
              <a:t>					</a:t>
            </a:r>
          </a:p>
          <a:p>
            <a:pPr marL="0" indent="0">
              <a:buFontTx/>
              <a:buNone/>
              <a:defRPr/>
            </a:pPr>
            <a:endParaRPr lang="en-US" kern="0" dirty="0" smtClean="0"/>
          </a:p>
          <a:p>
            <a:pPr marL="0" indent="0">
              <a:buFontTx/>
              <a:buNone/>
              <a:defRPr/>
            </a:pPr>
            <a:endParaRPr lang="en-US" kern="0" dirty="0" smtClean="0"/>
          </a:p>
        </p:txBody>
      </p:sp>
      <p:pic>
        <p:nvPicPr>
          <p:cNvPr id="1028" name="Picture 4" descr="https://lh6.googleusercontent.com/-khL_0vb-U1s/VHxnXQIwy4I/AAAAAAAAAgM/S-nLnPiaAQ4/s2025/Photo%2525202014120114041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23" t="7495" r="4372" b="3749"/>
          <a:stretch/>
        </p:blipFill>
        <p:spPr bwMode="auto">
          <a:xfrm>
            <a:off x="4581526" y="1916831"/>
            <a:ext cx="4559474" cy="2761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90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flipV="1">
            <a:off x="1608138" y="3106738"/>
            <a:ext cx="0" cy="454025"/>
          </a:xfrm>
          <a:prstGeom prst="line">
            <a:avLst/>
          </a:prstGeom>
          <a:ln>
            <a:solidFill>
              <a:srgbClr val="007BA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451350" y="3094038"/>
            <a:ext cx="0" cy="454025"/>
          </a:xfrm>
          <a:prstGeom prst="line">
            <a:avLst/>
          </a:prstGeom>
          <a:ln>
            <a:solidFill>
              <a:srgbClr val="007BA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443788" y="3106738"/>
            <a:ext cx="0" cy="454025"/>
          </a:xfrm>
          <a:prstGeom prst="line">
            <a:avLst/>
          </a:prstGeom>
          <a:ln>
            <a:solidFill>
              <a:srgbClr val="007BAE"/>
            </a:solidFill>
          </a:ln>
        </p:spPr>
        <p:style>
          <a:lnRef idx="1">
            <a:schemeClr val="accent1"/>
          </a:lnRef>
          <a:fillRef idx="0">
            <a:schemeClr val="accent1"/>
          </a:fillRef>
          <a:effectRef idx="0">
            <a:schemeClr val="accent1"/>
          </a:effectRef>
          <a:fontRef idx="minor">
            <a:schemeClr val="tx1"/>
          </a:fontRef>
        </p:style>
      </p:cxnSp>
      <p:sp>
        <p:nvSpPr>
          <p:cNvPr id="7173" name="Content Placeholder 1"/>
          <p:cNvSpPr>
            <a:spLocks noGrp="1"/>
          </p:cNvSpPr>
          <p:nvPr>
            <p:ph idx="1"/>
          </p:nvPr>
        </p:nvSpPr>
        <p:spPr>
          <a:xfrm>
            <a:off x="5940425" y="1652588"/>
            <a:ext cx="2781300" cy="1316037"/>
          </a:xfrm>
        </p:spPr>
        <p:txBody>
          <a:bodyPr/>
          <a:lstStyle/>
          <a:p>
            <a:pPr marL="109538" indent="0" algn="ctr">
              <a:buFontTx/>
              <a:buNone/>
            </a:pPr>
            <a:r>
              <a:rPr lang="en-US" altLang="pt-BR" sz="2000" dirty="0" smtClean="0">
                <a:latin typeface="Arial" pitchFamily="34" charset="0"/>
                <a:cs typeface="Arial" pitchFamily="34" charset="0"/>
              </a:rPr>
              <a:t>Catalyzing collective action during and </a:t>
            </a:r>
            <a:br>
              <a:rPr lang="en-US" altLang="pt-BR" sz="2000" dirty="0" smtClean="0">
                <a:latin typeface="Arial" pitchFamily="34" charset="0"/>
                <a:cs typeface="Arial" pitchFamily="34" charset="0"/>
              </a:rPr>
            </a:br>
            <a:r>
              <a:rPr lang="en-US" altLang="pt-BR" sz="2000" dirty="0" smtClean="0">
                <a:latin typeface="Arial" pitchFamily="34" charset="0"/>
                <a:cs typeface="Arial" pitchFamily="34" charset="0"/>
              </a:rPr>
              <a:t>in between each </a:t>
            </a:r>
            <a:br>
              <a:rPr lang="en-US" altLang="pt-BR" sz="2000" dirty="0" smtClean="0">
                <a:latin typeface="Arial" pitchFamily="34" charset="0"/>
                <a:cs typeface="Arial" pitchFamily="34" charset="0"/>
              </a:rPr>
            </a:br>
            <a:r>
              <a:rPr lang="en-US" altLang="pt-BR" sz="2000" b="1" i="1" dirty="0" smtClean="0">
                <a:solidFill>
                  <a:srgbClr val="007BAE"/>
                </a:solidFill>
                <a:latin typeface="Arial" pitchFamily="34" charset="0"/>
                <a:cs typeface="Arial" pitchFamily="34" charset="0"/>
              </a:rPr>
              <a:t>World Water Forum</a:t>
            </a:r>
            <a:endParaRPr lang="en-GB" altLang="pt-BR" sz="2000" b="1" i="1" dirty="0" smtClean="0">
              <a:solidFill>
                <a:srgbClr val="007BAE"/>
              </a:solidFill>
              <a:latin typeface="Arial" pitchFamily="34" charset="0"/>
              <a:cs typeface="Arial" pitchFamily="34" charset="0"/>
            </a:endParaRPr>
          </a:p>
        </p:txBody>
      </p:sp>
      <p:pic>
        <p:nvPicPr>
          <p:cNvPr id="7174" name="Picture 4" descr="jessica ree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738" y="3508375"/>
            <a:ext cx="2452687"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12-03-09 Hemicycl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38" y="3508375"/>
            <a:ext cx="239712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descr="\\wwcfile01\wwc\4_Communication\6_Photos_and_Videos\Photo_6th_Forum\_MG_334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8388" y="3508375"/>
            <a:ext cx="25781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Rectangle 1"/>
          <p:cNvSpPr>
            <a:spLocks noChangeArrowheads="1"/>
          </p:cNvSpPr>
          <p:nvPr/>
        </p:nvSpPr>
        <p:spPr bwMode="auto">
          <a:xfrm>
            <a:off x="107950" y="1652588"/>
            <a:ext cx="29511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pt-BR" sz="2000"/>
              <a:t>Bringing </a:t>
            </a:r>
            <a:br>
              <a:rPr lang="en-US" altLang="pt-BR" sz="2000"/>
            </a:br>
            <a:r>
              <a:rPr lang="en-US" altLang="pt-BR" sz="2000"/>
              <a:t>people together through </a:t>
            </a:r>
            <a:r>
              <a:rPr lang="en-US" altLang="pt-BR" sz="2000" b="1" i="1">
                <a:solidFill>
                  <a:srgbClr val="007BAE"/>
                </a:solidFill>
              </a:rPr>
              <a:t>active </a:t>
            </a:r>
            <a:br>
              <a:rPr lang="en-US" altLang="pt-BR" sz="2000" b="1" i="1">
                <a:solidFill>
                  <a:srgbClr val="007BAE"/>
                </a:solidFill>
              </a:rPr>
            </a:br>
            <a:r>
              <a:rPr lang="en-US" altLang="pt-BR" sz="2000" b="1" i="1">
                <a:solidFill>
                  <a:srgbClr val="007BAE"/>
                </a:solidFill>
              </a:rPr>
              <a:t>hydro-politics</a:t>
            </a:r>
          </a:p>
        </p:txBody>
      </p:sp>
      <p:sp>
        <p:nvSpPr>
          <p:cNvPr id="7178" name="Rectangle 2"/>
          <p:cNvSpPr>
            <a:spLocks noChangeArrowheads="1"/>
          </p:cNvSpPr>
          <p:nvPr/>
        </p:nvSpPr>
        <p:spPr bwMode="auto">
          <a:xfrm>
            <a:off x="3059113" y="1652588"/>
            <a:ext cx="26273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pt-BR" sz="2000" dirty="0"/>
              <a:t>Exploring </a:t>
            </a:r>
            <a:br>
              <a:rPr lang="en-US" altLang="pt-BR" sz="2000" dirty="0"/>
            </a:br>
            <a:r>
              <a:rPr lang="en-US" altLang="pt-BR" sz="2000" b="1" i="1" dirty="0" smtClean="0">
                <a:solidFill>
                  <a:srgbClr val="007BAE"/>
                </a:solidFill>
              </a:rPr>
              <a:t>ideas </a:t>
            </a:r>
            <a:endParaRPr lang="en-US" altLang="pt-BR" sz="2000" b="1" i="1" dirty="0">
              <a:solidFill>
                <a:srgbClr val="007BAE"/>
              </a:solidFill>
            </a:endParaRPr>
          </a:p>
          <a:p>
            <a:pPr algn="ctr" eaLnBrk="1" hangingPunct="1">
              <a:spcBef>
                <a:spcPct val="0"/>
              </a:spcBef>
              <a:buFontTx/>
              <a:buNone/>
            </a:pPr>
            <a:r>
              <a:rPr lang="en-US" altLang="pt-BR" sz="2000" b="1" i="1" dirty="0" smtClean="0">
                <a:solidFill>
                  <a:srgbClr val="007BAE"/>
                </a:solidFill>
              </a:rPr>
              <a:t>and </a:t>
            </a:r>
            <a:r>
              <a:rPr lang="en-US" altLang="pt-BR" sz="2000" b="1" i="1" dirty="0">
                <a:solidFill>
                  <a:srgbClr val="007BAE"/>
                </a:solidFill>
              </a:rPr>
              <a:t/>
            </a:r>
            <a:br>
              <a:rPr lang="en-US" altLang="pt-BR" sz="2000" b="1" i="1" dirty="0">
                <a:solidFill>
                  <a:srgbClr val="007BAE"/>
                </a:solidFill>
              </a:rPr>
            </a:br>
            <a:r>
              <a:rPr lang="en-US" altLang="pt-BR" sz="2000" b="1" i="1" dirty="0">
                <a:solidFill>
                  <a:srgbClr val="007BAE"/>
                </a:solidFill>
              </a:rPr>
              <a:t>concepts</a:t>
            </a:r>
          </a:p>
        </p:txBody>
      </p:sp>
      <p:pic>
        <p:nvPicPr>
          <p:cNvPr id="7179" name="Picture 4" descr="C:\Users\d.bostrom\Desktop\Logo_EN_horizontal_2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7913" y="5805488"/>
            <a:ext cx="143033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2"/>
          <p:cNvSpPr txBox="1">
            <a:spLocks/>
          </p:cNvSpPr>
          <p:nvPr/>
        </p:nvSpPr>
        <p:spPr>
          <a:xfrm>
            <a:off x="260350" y="638175"/>
            <a:ext cx="8002588" cy="96361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3200" b="1" kern="0" dirty="0" smtClean="0">
                <a:solidFill>
                  <a:srgbClr val="007BAE"/>
                </a:solidFill>
              </a:rPr>
              <a:t>THE PACT FOR WATER SECURITY</a:t>
            </a:r>
          </a:p>
          <a:p>
            <a:pPr algn="l">
              <a:defRPr/>
            </a:pPr>
            <a:r>
              <a:rPr lang="en-US" sz="2000" b="1" kern="0" dirty="0" smtClean="0">
                <a:solidFill>
                  <a:srgbClr val="007BAE"/>
                </a:solidFill>
              </a:rPr>
              <a:t>FOCUS </a:t>
            </a:r>
            <a:r>
              <a:rPr lang="en-US" sz="2000" b="1" kern="0" dirty="0">
                <a:solidFill>
                  <a:srgbClr val="007BAE"/>
                </a:solidFill>
              </a:rPr>
              <a:t>FOR 2013-2015</a:t>
            </a:r>
          </a:p>
          <a:p>
            <a:pPr algn="l">
              <a:defRPr/>
            </a:pPr>
            <a:endParaRPr lang="en-US" sz="4800" b="1" kern="0" dirty="0" smtClean="0">
              <a:solidFill>
                <a:srgbClr val="007BAE"/>
              </a:solidFill>
            </a:endParaRPr>
          </a:p>
        </p:txBody>
      </p:sp>
      <p:sp>
        <p:nvSpPr>
          <p:cNvPr id="7181" name="Rectangle 4"/>
          <p:cNvSpPr>
            <a:spLocks noChangeArrowheads="1"/>
          </p:cNvSpPr>
          <p:nvPr/>
        </p:nvSpPr>
        <p:spPr bwMode="auto">
          <a:xfrm>
            <a:off x="247650" y="249238"/>
            <a:ext cx="8667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pt-BR" sz="1400" b="1">
                <a:solidFill>
                  <a:srgbClr val="007BAE"/>
                </a:solidFill>
              </a:rPr>
              <a:t>TOGETHER WE MAKE WATER A GLOBAL PRIORITY</a:t>
            </a:r>
          </a:p>
        </p:txBody>
      </p:sp>
      <p:pic>
        <p:nvPicPr>
          <p:cNvPr id="7182" name="Picture 5" descr="C:\Users\a.glass\Desktop\degrade.jpg"/>
          <p:cNvPicPr>
            <a:picLocks noChangeAspect="1" noChangeArrowheads="1"/>
          </p:cNvPicPr>
          <p:nvPr/>
        </p:nvPicPr>
        <p:blipFill>
          <a:blip r:embed="rId7">
            <a:extLst>
              <a:ext uri="{28A0092B-C50C-407E-A947-70E740481C1C}">
                <a14:useLocalDpi xmlns:a14="http://schemas.microsoft.com/office/drawing/2010/main" val="0"/>
              </a:ext>
            </a:extLst>
          </a:blip>
          <a:srcRect l="30716"/>
          <a:stretch>
            <a:fillRect/>
          </a:stretch>
        </p:blipFill>
        <p:spPr bwMode="auto">
          <a:xfrm>
            <a:off x="0" y="6092825"/>
            <a:ext cx="66611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p:nvCxnSpPr>
        <p:spPr>
          <a:xfrm>
            <a:off x="368300" y="620713"/>
            <a:ext cx="8380413" cy="0"/>
          </a:xfrm>
          <a:prstGeom prst="line">
            <a:avLst/>
          </a:prstGeom>
          <a:ln>
            <a:solidFill>
              <a:srgbClr val="007BA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92113" y="3106738"/>
            <a:ext cx="2432050" cy="0"/>
          </a:xfrm>
          <a:prstGeom prst="line">
            <a:avLst/>
          </a:prstGeom>
          <a:ln>
            <a:solidFill>
              <a:srgbClr val="007BA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33738" y="3106738"/>
            <a:ext cx="2433637" cy="0"/>
          </a:xfrm>
          <a:prstGeom prst="line">
            <a:avLst/>
          </a:prstGeom>
          <a:ln>
            <a:solidFill>
              <a:srgbClr val="007BA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21413" y="3106738"/>
            <a:ext cx="2432050" cy="0"/>
          </a:xfrm>
          <a:prstGeom prst="line">
            <a:avLst/>
          </a:prstGeom>
          <a:ln>
            <a:solidFill>
              <a:srgbClr val="007BA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4720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txBox="1">
            <a:spLocks/>
          </p:cNvSpPr>
          <p:nvPr/>
        </p:nvSpPr>
        <p:spPr bwMode="auto">
          <a:xfrm>
            <a:off x="4746625" y="3068960"/>
            <a:ext cx="4397375"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
                <a:srgbClr val="007BAE"/>
              </a:buClr>
            </a:pPr>
            <a:r>
              <a:rPr lang="en-US" altLang="pt-BR" sz="2000" dirty="0"/>
              <a:t>The United Nations </a:t>
            </a:r>
            <a:r>
              <a:rPr lang="en-US" altLang="pt-BR" sz="2000" dirty="0" smtClean="0"/>
              <a:t>system</a:t>
            </a:r>
          </a:p>
          <a:p>
            <a:pPr>
              <a:spcBef>
                <a:spcPct val="0"/>
              </a:spcBef>
              <a:buClr>
                <a:srgbClr val="007BAE"/>
              </a:buClr>
            </a:pPr>
            <a:r>
              <a:rPr lang="fr-FR" altLang="pt-BR" sz="2000" dirty="0" smtClean="0"/>
              <a:t>International </a:t>
            </a:r>
            <a:r>
              <a:rPr lang="fr-FR" altLang="pt-BR" sz="2000" dirty="0" err="1" smtClean="0"/>
              <a:t>Organizations</a:t>
            </a:r>
            <a:endParaRPr lang="en-US" altLang="pt-BR" sz="2000" dirty="0"/>
          </a:p>
          <a:p>
            <a:pPr>
              <a:spcBef>
                <a:spcPct val="0"/>
              </a:spcBef>
              <a:buClr>
                <a:srgbClr val="007BAE"/>
              </a:buClr>
            </a:pPr>
            <a:r>
              <a:rPr lang="en-US" altLang="pt-BR" sz="2000" dirty="0"/>
              <a:t>National Governments </a:t>
            </a:r>
          </a:p>
          <a:p>
            <a:pPr>
              <a:spcBef>
                <a:spcPct val="0"/>
              </a:spcBef>
              <a:buClr>
                <a:srgbClr val="007BAE"/>
              </a:buClr>
            </a:pPr>
            <a:r>
              <a:rPr lang="en-US" altLang="pt-BR" sz="2000" dirty="0" smtClean="0"/>
              <a:t>Parliamentarians</a:t>
            </a:r>
            <a:endParaRPr lang="en-US" altLang="pt-BR" sz="2000" dirty="0"/>
          </a:p>
          <a:p>
            <a:pPr>
              <a:spcBef>
                <a:spcPct val="0"/>
              </a:spcBef>
              <a:buClr>
                <a:srgbClr val="007BAE"/>
              </a:buClr>
            </a:pPr>
            <a:r>
              <a:rPr lang="en-US" altLang="pt-BR" sz="2000" dirty="0"/>
              <a:t>Local Authorities </a:t>
            </a:r>
          </a:p>
        </p:txBody>
      </p:sp>
      <p:sp>
        <p:nvSpPr>
          <p:cNvPr id="8195" name="Text Box 4"/>
          <p:cNvSpPr txBox="1">
            <a:spLocks noChangeArrowheads="1"/>
          </p:cNvSpPr>
          <p:nvPr/>
        </p:nvSpPr>
        <p:spPr bwMode="auto">
          <a:xfrm>
            <a:off x="4716017" y="1700212"/>
            <a:ext cx="4199384" cy="1322387"/>
          </a:xfrm>
          <a:prstGeom prst="rect">
            <a:avLst/>
          </a:prstGeom>
          <a:solidFill>
            <a:schemeClr val="bg1"/>
          </a:solidFill>
          <a:ln>
            <a:noFill/>
          </a:ln>
          <a:extLst>
            <a:ext uri="{91240B29-F687-4F45-9708-019B960494DF}">
              <a14:hiddenLine xmlns:a14="http://schemas.microsoft.com/office/drawing/2010/main" w="0">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pt-BR" sz="4000" b="1" i="1" dirty="0">
                <a:solidFill>
                  <a:srgbClr val="007BAE"/>
                </a:solidFill>
              </a:rPr>
              <a:t>Active</a:t>
            </a:r>
            <a:r>
              <a:rPr lang="en-US" altLang="pt-BR" sz="4000" b="1" i="1" dirty="0"/>
              <a:t> </a:t>
            </a:r>
          </a:p>
          <a:p>
            <a:pPr>
              <a:spcBef>
                <a:spcPct val="0"/>
              </a:spcBef>
              <a:buFontTx/>
              <a:buNone/>
            </a:pPr>
            <a:r>
              <a:rPr lang="en-US" altLang="pt-BR" sz="4000" b="1" i="1" dirty="0">
                <a:solidFill>
                  <a:srgbClr val="007BAE"/>
                </a:solidFill>
              </a:rPr>
              <a:t>hydro-politics</a:t>
            </a:r>
          </a:p>
        </p:txBody>
      </p:sp>
      <p:pic>
        <p:nvPicPr>
          <p:cNvPr id="8196" name="Picture 4" descr="C:\Users\d.bostrom\Desktop\Logo_EN_horizontal_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7913" y="5805488"/>
            <a:ext cx="143033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C:\Users\a.glass\Desktop\degrade.jpg"/>
          <p:cNvPicPr>
            <a:picLocks noChangeAspect="1" noChangeArrowheads="1"/>
          </p:cNvPicPr>
          <p:nvPr/>
        </p:nvPicPr>
        <p:blipFill>
          <a:blip r:embed="rId4">
            <a:extLst>
              <a:ext uri="{28A0092B-C50C-407E-A947-70E740481C1C}">
                <a14:useLocalDpi xmlns:a14="http://schemas.microsoft.com/office/drawing/2010/main" val="0"/>
              </a:ext>
            </a:extLst>
          </a:blip>
          <a:srcRect l="30716"/>
          <a:stretch>
            <a:fillRect/>
          </a:stretch>
        </p:blipFill>
        <p:spPr bwMode="auto">
          <a:xfrm>
            <a:off x="0" y="6092825"/>
            <a:ext cx="66611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2"/>
          <p:cNvSpPr txBox="1">
            <a:spLocks/>
          </p:cNvSpPr>
          <p:nvPr/>
        </p:nvSpPr>
        <p:spPr>
          <a:xfrm>
            <a:off x="258763" y="638175"/>
            <a:ext cx="6905625" cy="6302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3200" b="1" kern="0" dirty="0" smtClean="0">
                <a:solidFill>
                  <a:srgbClr val="007BAE"/>
                </a:solidFill>
              </a:rPr>
              <a:t>A STRATEGIC </a:t>
            </a:r>
            <a:r>
              <a:rPr lang="en-US" sz="3200" b="1" kern="0" dirty="0">
                <a:solidFill>
                  <a:srgbClr val="007BAE"/>
                </a:solidFill>
              </a:rPr>
              <a:t>APPROACH</a:t>
            </a:r>
          </a:p>
          <a:p>
            <a:pPr algn="l">
              <a:defRPr/>
            </a:pPr>
            <a:r>
              <a:rPr lang="en-US" sz="3200" b="1" kern="0" dirty="0" smtClean="0">
                <a:solidFill>
                  <a:srgbClr val="007BAE"/>
                </a:solidFill>
              </a:rPr>
              <a:t>  </a:t>
            </a:r>
          </a:p>
        </p:txBody>
      </p:sp>
      <p:sp>
        <p:nvSpPr>
          <p:cNvPr id="8199" name="Rectangle 4"/>
          <p:cNvSpPr>
            <a:spLocks noChangeArrowheads="1"/>
          </p:cNvSpPr>
          <p:nvPr/>
        </p:nvSpPr>
        <p:spPr bwMode="auto">
          <a:xfrm>
            <a:off x="247650" y="249238"/>
            <a:ext cx="8667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pt-BR" sz="1400" b="1">
                <a:solidFill>
                  <a:srgbClr val="007BAE"/>
                </a:solidFill>
              </a:rPr>
              <a:t>TOGETHER WE MAKE WATER A GLOBAL PRIORITY</a:t>
            </a:r>
          </a:p>
        </p:txBody>
      </p:sp>
      <p:cxnSp>
        <p:nvCxnSpPr>
          <p:cNvPr id="14" name="Straight Connector 13"/>
          <p:cNvCxnSpPr/>
          <p:nvPr/>
        </p:nvCxnSpPr>
        <p:spPr>
          <a:xfrm>
            <a:off x="368300" y="620713"/>
            <a:ext cx="8380413" cy="0"/>
          </a:xfrm>
          <a:prstGeom prst="line">
            <a:avLst/>
          </a:prstGeom>
          <a:ln>
            <a:solidFill>
              <a:srgbClr val="007BAE"/>
            </a:solidFill>
          </a:ln>
        </p:spPr>
        <p:style>
          <a:lnRef idx="1">
            <a:schemeClr val="accent1"/>
          </a:lnRef>
          <a:fillRef idx="0">
            <a:schemeClr val="accent1"/>
          </a:fillRef>
          <a:effectRef idx="0">
            <a:schemeClr val="accent1"/>
          </a:effectRef>
          <a:fontRef idx="minor">
            <a:schemeClr val="tx1"/>
          </a:fontRef>
        </p:style>
      </p:cxnSp>
      <p:pic>
        <p:nvPicPr>
          <p:cNvPr id="1026" name="Picture 2" descr="http://liveactionnews.org/wp-content/uploads/2013/03/UN-flag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1" y="1844824"/>
            <a:ext cx="4288012" cy="2997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8286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3479128" y="2753494"/>
            <a:ext cx="572611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
                <a:srgbClr val="007BAE"/>
              </a:buClr>
            </a:pPr>
            <a:r>
              <a:rPr lang="en-US" altLang="pt-BR" sz="2000" dirty="0"/>
              <a:t>Water and Green Growth </a:t>
            </a:r>
            <a:endParaRPr lang="en-US" altLang="pt-BR" sz="2000" dirty="0" smtClean="0"/>
          </a:p>
          <a:p>
            <a:pPr eaLnBrk="1" hangingPunct="1">
              <a:spcBef>
                <a:spcPct val="0"/>
              </a:spcBef>
              <a:buClr>
                <a:srgbClr val="007BAE"/>
              </a:buClr>
            </a:pPr>
            <a:r>
              <a:rPr lang="fr-FR" altLang="pt-BR" sz="2000" dirty="0" smtClean="0"/>
              <a:t>Water Infrastructure </a:t>
            </a:r>
            <a:r>
              <a:rPr lang="fr-FR" altLang="pt-BR" sz="2000" dirty="0" err="1" smtClean="0"/>
              <a:t>Financing</a:t>
            </a:r>
            <a:endParaRPr lang="en-US" altLang="pt-BR" sz="2000" dirty="0"/>
          </a:p>
          <a:p>
            <a:pPr eaLnBrk="1" hangingPunct="1">
              <a:spcBef>
                <a:spcPct val="0"/>
              </a:spcBef>
              <a:buClr>
                <a:srgbClr val="007BAE"/>
              </a:buClr>
            </a:pPr>
            <a:r>
              <a:rPr lang="en-US" altLang="pt-BR" sz="2000" dirty="0" smtClean="0"/>
              <a:t>Water and Food</a:t>
            </a:r>
          </a:p>
          <a:p>
            <a:pPr eaLnBrk="1" hangingPunct="1">
              <a:spcBef>
                <a:spcPct val="0"/>
              </a:spcBef>
              <a:buClr>
                <a:srgbClr val="007BAE"/>
              </a:buClr>
            </a:pPr>
            <a:r>
              <a:rPr lang="en-US" altLang="pt-BR" sz="2000" dirty="0" smtClean="0"/>
              <a:t>Water </a:t>
            </a:r>
            <a:r>
              <a:rPr lang="en-US" altLang="pt-BR" sz="2000" dirty="0"/>
              <a:t>and Energy </a:t>
            </a:r>
          </a:p>
          <a:p>
            <a:pPr eaLnBrk="1" hangingPunct="1">
              <a:spcBef>
                <a:spcPct val="0"/>
              </a:spcBef>
              <a:buClr>
                <a:srgbClr val="007BAE"/>
              </a:buClr>
            </a:pPr>
            <a:r>
              <a:rPr lang="en-US" altLang="pt-BR" sz="2000" dirty="0" smtClean="0"/>
              <a:t>Climate change</a:t>
            </a:r>
          </a:p>
          <a:p>
            <a:pPr eaLnBrk="1" hangingPunct="1">
              <a:spcBef>
                <a:spcPct val="0"/>
              </a:spcBef>
              <a:buClr>
                <a:srgbClr val="007BAE"/>
              </a:buClr>
            </a:pPr>
            <a:r>
              <a:rPr lang="en-US" altLang="pt-BR" sz="2000" dirty="0" smtClean="0"/>
              <a:t>Water-related disasters </a:t>
            </a:r>
            <a:endParaRPr lang="en-US" altLang="pt-BR" sz="2000" dirty="0"/>
          </a:p>
          <a:p>
            <a:pPr eaLnBrk="1" hangingPunct="1">
              <a:spcBef>
                <a:spcPct val="0"/>
              </a:spcBef>
              <a:buClr>
                <a:srgbClr val="007BAE"/>
              </a:buClr>
            </a:pPr>
            <a:r>
              <a:rPr lang="en-US" altLang="pt-BR" sz="2000" dirty="0" smtClean="0"/>
              <a:t>IWRM</a:t>
            </a:r>
            <a:endParaRPr lang="en-US" altLang="pt-BR" sz="2000" dirty="0"/>
          </a:p>
        </p:txBody>
      </p:sp>
      <p:pic>
        <p:nvPicPr>
          <p:cNvPr id="9219" name="Picture 4" descr="C:\Users\d.bostrom\Desktop\Logo_EN_horizontal_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7913" y="5805488"/>
            <a:ext cx="143033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C:\Users\a.glass\Desktop\degrade.jpg"/>
          <p:cNvPicPr>
            <a:picLocks noChangeAspect="1" noChangeArrowheads="1"/>
          </p:cNvPicPr>
          <p:nvPr/>
        </p:nvPicPr>
        <p:blipFill>
          <a:blip r:embed="rId4">
            <a:extLst>
              <a:ext uri="{28A0092B-C50C-407E-A947-70E740481C1C}">
                <a14:useLocalDpi xmlns:a14="http://schemas.microsoft.com/office/drawing/2010/main" val="0"/>
              </a:ext>
            </a:extLst>
          </a:blip>
          <a:srcRect l="30716"/>
          <a:stretch>
            <a:fillRect/>
          </a:stretch>
        </p:blipFill>
        <p:spPr bwMode="auto">
          <a:xfrm>
            <a:off x="0" y="6092825"/>
            <a:ext cx="66611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2"/>
          <p:cNvSpPr txBox="1">
            <a:spLocks/>
          </p:cNvSpPr>
          <p:nvPr/>
        </p:nvSpPr>
        <p:spPr>
          <a:xfrm>
            <a:off x="258763" y="638175"/>
            <a:ext cx="6905625" cy="6302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3200" b="1" kern="0" dirty="0" smtClean="0">
                <a:solidFill>
                  <a:srgbClr val="007BAE"/>
                </a:solidFill>
              </a:rPr>
              <a:t>A STRATEGIC </a:t>
            </a:r>
            <a:r>
              <a:rPr lang="en-US" sz="3200" b="1" kern="0" dirty="0">
                <a:solidFill>
                  <a:srgbClr val="007BAE"/>
                </a:solidFill>
              </a:rPr>
              <a:t>APPROACH</a:t>
            </a:r>
          </a:p>
          <a:p>
            <a:pPr algn="l">
              <a:defRPr/>
            </a:pPr>
            <a:endParaRPr lang="en-US" sz="3200" b="1" kern="0" dirty="0" smtClean="0">
              <a:solidFill>
                <a:srgbClr val="007BAE"/>
              </a:solidFill>
            </a:endParaRPr>
          </a:p>
          <a:p>
            <a:pPr algn="l">
              <a:defRPr/>
            </a:pPr>
            <a:endParaRPr lang="en-US" sz="3200" b="1" kern="0" dirty="0">
              <a:solidFill>
                <a:srgbClr val="007BAE"/>
              </a:solidFill>
            </a:endParaRPr>
          </a:p>
        </p:txBody>
      </p:sp>
      <p:sp>
        <p:nvSpPr>
          <p:cNvPr id="9222" name="Rectangle 4"/>
          <p:cNvSpPr>
            <a:spLocks noChangeArrowheads="1"/>
          </p:cNvSpPr>
          <p:nvPr/>
        </p:nvSpPr>
        <p:spPr bwMode="auto">
          <a:xfrm>
            <a:off x="247650" y="249238"/>
            <a:ext cx="8667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pt-BR" sz="1400" b="1">
                <a:solidFill>
                  <a:srgbClr val="007BAE"/>
                </a:solidFill>
              </a:rPr>
              <a:t>TOGETHER WE MAKE WATER A GLOBAL PRIORITY</a:t>
            </a:r>
          </a:p>
        </p:txBody>
      </p:sp>
      <p:sp>
        <p:nvSpPr>
          <p:cNvPr id="9223" name="Text Box 4"/>
          <p:cNvSpPr txBox="1">
            <a:spLocks noChangeArrowheads="1"/>
          </p:cNvSpPr>
          <p:nvPr/>
        </p:nvSpPr>
        <p:spPr bwMode="auto">
          <a:xfrm>
            <a:off x="1171575" y="1773238"/>
            <a:ext cx="570468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pt-BR" sz="4000" b="1" i="1" dirty="0" smtClean="0">
                <a:solidFill>
                  <a:srgbClr val="007BAE"/>
                </a:solidFill>
              </a:rPr>
              <a:t>Ideas </a:t>
            </a:r>
            <a:r>
              <a:rPr lang="en-US" altLang="pt-BR" sz="4000" b="1" i="1" dirty="0">
                <a:solidFill>
                  <a:srgbClr val="007BAE"/>
                </a:solidFill>
              </a:rPr>
              <a:t>and concepts</a:t>
            </a:r>
          </a:p>
        </p:txBody>
      </p:sp>
      <p:cxnSp>
        <p:nvCxnSpPr>
          <p:cNvPr id="15" name="Straight Connector 14"/>
          <p:cNvCxnSpPr/>
          <p:nvPr/>
        </p:nvCxnSpPr>
        <p:spPr>
          <a:xfrm>
            <a:off x="368300" y="620713"/>
            <a:ext cx="8380413" cy="0"/>
          </a:xfrm>
          <a:prstGeom prst="line">
            <a:avLst/>
          </a:prstGeom>
          <a:ln>
            <a:solidFill>
              <a:srgbClr val="007BAE"/>
            </a:solidFill>
          </a:ln>
        </p:spPr>
        <p:style>
          <a:lnRef idx="1">
            <a:schemeClr val="accent1"/>
          </a:lnRef>
          <a:fillRef idx="0">
            <a:schemeClr val="accent1"/>
          </a:fillRef>
          <a:effectRef idx="0">
            <a:schemeClr val="accent1"/>
          </a:effectRef>
          <a:fontRef idx="minor">
            <a:schemeClr val="tx1"/>
          </a:fontRef>
        </p:style>
      </p:cxnSp>
      <p:pic>
        <p:nvPicPr>
          <p:cNvPr id="2050" name="Picture 2" descr="Hull Attacks sketch"/>
          <p:cNvPicPr>
            <a:picLocks noChangeAspect="1" noChangeArrowheads="1"/>
          </p:cNvPicPr>
          <p:nvPr/>
        </p:nvPicPr>
        <p:blipFill rotWithShape="1">
          <a:blip r:embed="rId5">
            <a:extLst>
              <a:ext uri="{28A0092B-C50C-407E-A947-70E740481C1C}">
                <a14:useLocalDpi xmlns:a14="http://schemas.microsoft.com/office/drawing/2010/main" val="0"/>
              </a:ext>
            </a:extLst>
          </a:blip>
          <a:srcRect b="5089"/>
          <a:stretch/>
        </p:blipFill>
        <p:spPr bwMode="auto">
          <a:xfrm>
            <a:off x="0" y="2568736"/>
            <a:ext cx="3479128" cy="2431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7530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l="1567"/>
          <a:stretch>
            <a:fillRect/>
          </a:stretch>
        </p:blipFill>
        <p:spPr bwMode="auto">
          <a:xfrm>
            <a:off x="864937" y="1556792"/>
            <a:ext cx="7433176" cy="3774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5" descr="C:\Users\a.glass\Desktop\degrade.jpg"/>
          <p:cNvPicPr>
            <a:picLocks noChangeAspect="1" noChangeArrowheads="1"/>
          </p:cNvPicPr>
          <p:nvPr/>
        </p:nvPicPr>
        <p:blipFill>
          <a:blip r:embed="rId4">
            <a:extLst>
              <a:ext uri="{28A0092B-C50C-407E-A947-70E740481C1C}">
                <a14:useLocalDpi xmlns:a14="http://schemas.microsoft.com/office/drawing/2010/main" val="0"/>
              </a:ext>
            </a:extLst>
          </a:blip>
          <a:srcRect l="30716"/>
          <a:stretch>
            <a:fillRect/>
          </a:stretch>
        </p:blipFill>
        <p:spPr bwMode="auto">
          <a:xfrm>
            <a:off x="0" y="6092825"/>
            <a:ext cx="66611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C:\Users\d.bostrom\Desktop\Logo_EN_horizontal_2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7913" y="5805488"/>
            <a:ext cx="143033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
          <p:cNvSpPr txBox="1">
            <a:spLocks/>
          </p:cNvSpPr>
          <p:nvPr/>
        </p:nvSpPr>
        <p:spPr>
          <a:xfrm>
            <a:off x="258763" y="638175"/>
            <a:ext cx="6905625" cy="6302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3200" b="1" kern="0" cap="all" dirty="0" smtClean="0">
                <a:solidFill>
                  <a:srgbClr val="007BAE"/>
                </a:solidFill>
              </a:rPr>
              <a:t>The World </a:t>
            </a:r>
            <a:r>
              <a:rPr lang="en-US" sz="3200" b="1" kern="0" cap="all" dirty="0">
                <a:solidFill>
                  <a:srgbClr val="007BAE"/>
                </a:solidFill>
              </a:rPr>
              <a:t>Water Forum</a:t>
            </a:r>
          </a:p>
          <a:p>
            <a:pPr algn="l">
              <a:defRPr/>
            </a:pPr>
            <a:endParaRPr lang="en-US" sz="3200" b="1" kern="0" dirty="0">
              <a:solidFill>
                <a:srgbClr val="007BAE"/>
              </a:solidFill>
            </a:endParaRPr>
          </a:p>
        </p:txBody>
      </p:sp>
      <p:sp>
        <p:nvSpPr>
          <p:cNvPr id="10246" name="Rectangle 4"/>
          <p:cNvSpPr>
            <a:spLocks noChangeArrowheads="1"/>
          </p:cNvSpPr>
          <p:nvPr/>
        </p:nvSpPr>
        <p:spPr bwMode="auto">
          <a:xfrm>
            <a:off x="247650" y="249238"/>
            <a:ext cx="8667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b="1">
                <a:solidFill>
                  <a:srgbClr val="007BAE"/>
                </a:solidFill>
              </a:rPr>
              <a:t>TOGETHER WE MAKE WATER A GLOBAL PRIORITY</a:t>
            </a:r>
          </a:p>
        </p:txBody>
      </p:sp>
      <p:cxnSp>
        <p:nvCxnSpPr>
          <p:cNvPr id="17" name="Straight Connector 16"/>
          <p:cNvCxnSpPr/>
          <p:nvPr/>
        </p:nvCxnSpPr>
        <p:spPr>
          <a:xfrm>
            <a:off x="368300" y="620713"/>
            <a:ext cx="8380413" cy="0"/>
          </a:xfrm>
          <a:prstGeom prst="line">
            <a:avLst/>
          </a:prstGeom>
          <a:ln>
            <a:solidFill>
              <a:srgbClr val="007BA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5783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4032250" y="2330450"/>
            <a:ext cx="423068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pt-BR" sz="2400" dirty="0" smtClean="0"/>
              <a:t>A worldwide </a:t>
            </a:r>
            <a:r>
              <a:rPr lang="en-US" altLang="pt-BR" sz="2400" b="1" dirty="0" smtClean="0">
                <a:solidFill>
                  <a:srgbClr val="007BAE"/>
                </a:solidFill>
              </a:rPr>
              <a:t>network</a:t>
            </a:r>
            <a:r>
              <a:rPr lang="en-US" altLang="pt-BR" sz="2400" dirty="0" smtClean="0">
                <a:solidFill>
                  <a:srgbClr val="007BAE"/>
                </a:solidFill>
              </a:rPr>
              <a:t> </a:t>
            </a:r>
            <a:r>
              <a:rPr lang="en-US" altLang="pt-BR" sz="2400" dirty="0" smtClean="0"/>
              <a:t>with w</a:t>
            </a:r>
            <a:r>
              <a:rPr lang="en-GB" altLang="pt-BR" sz="2400" dirty="0" smtClean="0"/>
              <a:t>ide-ranging </a:t>
            </a:r>
            <a:r>
              <a:rPr lang="en-GB" altLang="pt-BR" sz="2400" b="1" dirty="0" smtClean="0">
                <a:solidFill>
                  <a:srgbClr val="007BAE"/>
                </a:solidFill>
              </a:rPr>
              <a:t>competencies</a:t>
            </a:r>
            <a:r>
              <a:rPr lang="en-GB" altLang="pt-BR" sz="2400" dirty="0">
                <a:solidFill>
                  <a:srgbClr val="007BAE"/>
                </a:solidFill>
              </a:rPr>
              <a:t> </a:t>
            </a:r>
            <a:r>
              <a:rPr lang="en-GB" altLang="pt-BR" sz="2400" dirty="0" smtClean="0"/>
              <a:t>that </a:t>
            </a:r>
            <a:r>
              <a:rPr lang="en-US" altLang="pt-BR" sz="2400" dirty="0" smtClean="0"/>
              <a:t>facilitates water </a:t>
            </a:r>
            <a:r>
              <a:rPr lang="en-US" altLang="pt-BR" sz="2400" b="1" dirty="0" smtClean="0">
                <a:solidFill>
                  <a:srgbClr val="007BAE"/>
                </a:solidFill>
              </a:rPr>
              <a:t>policy dialogue </a:t>
            </a:r>
            <a:r>
              <a:rPr lang="en-US" altLang="pt-BR" sz="2400" dirty="0" smtClean="0"/>
              <a:t>and motivates </a:t>
            </a:r>
            <a:r>
              <a:rPr lang="en-US" altLang="pt-BR" sz="2400" b="1" dirty="0" smtClean="0">
                <a:solidFill>
                  <a:srgbClr val="007BAE"/>
                </a:solidFill>
              </a:rPr>
              <a:t>actions</a:t>
            </a:r>
            <a:endParaRPr lang="en-GB" altLang="pt-BR" sz="2400" b="1" dirty="0" smtClean="0">
              <a:solidFill>
                <a:srgbClr val="007BAE"/>
              </a:solidFill>
            </a:endParaRPr>
          </a:p>
        </p:txBody>
      </p:sp>
      <p:sp>
        <p:nvSpPr>
          <p:cNvPr id="3" name="AutoShape 7" descr="iStock_000003055228_Medium.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pt-BR" sz="1800"/>
          </a:p>
        </p:txBody>
      </p:sp>
      <p:sp>
        <p:nvSpPr>
          <p:cNvPr id="4" name="AutoShape 11" descr="https://mail-attachment.googleusercontent.com/attachment/u/0/?ui=2&amp;ik=8fc6c0218f&amp;view=att&amp;th=13e18a2a1363187d&amp;attid=0.1&amp;disp=inline&amp;realattid=f_hfmnv4xz2&amp;safe=1&amp;zw&amp;saduie=AG9B_P95Z-KMKxc3F445okgcnktS&amp;sadet=1366213138854&amp;sads=w2_KW_2Mx2ot9cXLpPdX8ZsU8Gk&amp;sadssc=1"/>
          <p:cNvSpPr>
            <a:spLocks noChangeAspect="1" noChangeArrowheads="1"/>
          </p:cNvSpPr>
          <p:nvPr/>
        </p:nvSpPr>
        <p:spPr bwMode="auto">
          <a:xfrm>
            <a:off x="155575" y="-2719388"/>
            <a:ext cx="5676900" cy="567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pt-BR" sz="1800"/>
          </a:p>
        </p:txBody>
      </p:sp>
      <p:pic>
        <p:nvPicPr>
          <p:cNvPr id="5" name="Picture 4" descr="C:\Users\d.bostrom\Desktop\Logo_EN_horizontal_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7913" y="5805488"/>
            <a:ext cx="143033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a.glass\Desktop\degrade.jpg"/>
          <p:cNvPicPr>
            <a:picLocks noChangeAspect="1" noChangeArrowheads="1"/>
          </p:cNvPicPr>
          <p:nvPr/>
        </p:nvPicPr>
        <p:blipFill>
          <a:blip r:embed="rId4">
            <a:extLst>
              <a:ext uri="{28A0092B-C50C-407E-A947-70E740481C1C}">
                <a14:useLocalDpi xmlns:a14="http://schemas.microsoft.com/office/drawing/2010/main" val="0"/>
              </a:ext>
            </a:extLst>
          </a:blip>
          <a:srcRect l="30716"/>
          <a:stretch>
            <a:fillRect/>
          </a:stretch>
        </p:blipFill>
        <p:spPr bwMode="auto">
          <a:xfrm>
            <a:off x="0" y="6092825"/>
            <a:ext cx="66611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2"/>
          <p:cNvSpPr txBox="1">
            <a:spLocks/>
          </p:cNvSpPr>
          <p:nvPr/>
        </p:nvSpPr>
        <p:spPr>
          <a:xfrm>
            <a:off x="260350" y="638175"/>
            <a:ext cx="8002588" cy="96361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3200" b="1" kern="0" dirty="0">
                <a:solidFill>
                  <a:srgbClr val="007BAE"/>
                </a:solidFill>
              </a:rPr>
              <a:t>THE </a:t>
            </a:r>
            <a:r>
              <a:rPr lang="en-US" sz="3200" b="1" kern="0" dirty="0" smtClean="0">
                <a:solidFill>
                  <a:srgbClr val="007BAE"/>
                </a:solidFill>
              </a:rPr>
              <a:t>WORLD WATER COUNCIL </a:t>
            </a:r>
            <a:endParaRPr lang="en-US" sz="3200" b="1" kern="0" dirty="0">
              <a:solidFill>
                <a:srgbClr val="007BAE"/>
              </a:solidFill>
            </a:endParaRPr>
          </a:p>
        </p:txBody>
      </p:sp>
      <p:sp>
        <p:nvSpPr>
          <p:cNvPr id="8" name="Rectangle 4"/>
          <p:cNvSpPr>
            <a:spLocks noChangeArrowheads="1"/>
          </p:cNvSpPr>
          <p:nvPr/>
        </p:nvSpPr>
        <p:spPr bwMode="auto">
          <a:xfrm>
            <a:off x="247650" y="249238"/>
            <a:ext cx="8667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pt-BR" sz="1400" b="1">
                <a:solidFill>
                  <a:srgbClr val="007BAE"/>
                </a:solidFill>
              </a:rPr>
              <a:t>TOGETHER WE MAKE WATER A GLOBAL PRIORITY</a:t>
            </a:r>
          </a:p>
        </p:txBody>
      </p:sp>
      <p:cxnSp>
        <p:nvCxnSpPr>
          <p:cNvPr id="9" name="Straight Connector 13"/>
          <p:cNvCxnSpPr/>
          <p:nvPr/>
        </p:nvCxnSpPr>
        <p:spPr>
          <a:xfrm>
            <a:off x="368300" y="620713"/>
            <a:ext cx="8380413" cy="0"/>
          </a:xfrm>
          <a:prstGeom prst="line">
            <a:avLst/>
          </a:prstGeom>
          <a:ln>
            <a:solidFill>
              <a:srgbClr val="007BAE"/>
            </a:solidFill>
          </a:ln>
        </p:spPr>
        <p:style>
          <a:lnRef idx="1">
            <a:schemeClr val="accent1"/>
          </a:lnRef>
          <a:fillRef idx="0">
            <a:schemeClr val="accent1"/>
          </a:fillRef>
          <a:effectRef idx="0">
            <a:schemeClr val="accent1"/>
          </a:effectRef>
          <a:fontRef idx="minor">
            <a:schemeClr val="tx1"/>
          </a:fontRef>
        </p:style>
      </p:cxnSp>
      <p:pic>
        <p:nvPicPr>
          <p:cNvPr id="1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1631950"/>
            <a:ext cx="2203450" cy="3706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496771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1397</TotalTime>
  <Words>1884</Words>
  <Application>Microsoft Office PowerPoint</Application>
  <PresentationFormat>Affichage à l'écran (4:3)</PresentationFormat>
  <Paragraphs>248</Paragraphs>
  <Slides>11</Slides>
  <Notes>11</Notes>
  <HiddenSlides>0</HiddenSlides>
  <MMClips>0</MMClips>
  <ScaleCrop>false</ScaleCrop>
  <HeadingPairs>
    <vt:vector size="4" baseType="variant">
      <vt:variant>
        <vt:lpstr>Thème</vt:lpstr>
      </vt:variant>
      <vt:variant>
        <vt:i4>1</vt:i4>
      </vt:variant>
      <vt:variant>
        <vt:lpstr>Titres des diapositives</vt:lpstr>
      </vt:variant>
      <vt:variant>
        <vt:i4>11</vt:i4>
      </vt:variant>
    </vt:vector>
  </HeadingPairs>
  <TitlesOfParts>
    <vt:vector size="12"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World Water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Kevin Chretien</dc:creator>
  <cp:lastModifiedBy>Kevin Chretien</cp:lastModifiedBy>
  <cp:revision>89</cp:revision>
  <cp:lastPrinted>2015-01-08T12:24:56Z</cp:lastPrinted>
  <dcterms:created xsi:type="dcterms:W3CDTF">2014-01-23T12:40:01Z</dcterms:created>
  <dcterms:modified xsi:type="dcterms:W3CDTF">2015-01-08T14:55:23Z</dcterms:modified>
</cp:coreProperties>
</file>